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256" r:id="rId3"/>
    <p:sldId id="261" r:id="rId4"/>
    <p:sldId id="260" r:id="rId5"/>
    <p:sldId id="262" r:id="rId6"/>
    <p:sldId id="263" r:id="rId7"/>
    <p:sldId id="265" r:id="rId8"/>
  </p:sldIdLst>
  <p:sldSz cx="9144000" cy="6858000" type="screen4x3"/>
  <p:notesSz cx="3779838" cy="53276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6115"/>
  </p:normalViewPr>
  <p:slideViewPr>
    <p:cSldViewPr snapToGrid="0">
      <p:cViewPr varScale="1">
        <p:scale>
          <a:sx n="67" d="100"/>
          <a:sy n="67" d="100"/>
        </p:scale>
        <p:origin x="119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9E54FB9-1E45-44AF-8B7B-22C536334F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Ctr="0" compatLnSpc="0">
            <a:noAutofit/>
          </a:bodyPr>
          <a:lstStyle/>
          <a:p>
            <a:pPr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95D6CE-8721-2E98-866E-435CBAB57E9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2139450" y="0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Ctr="0" compatLnSpc="0">
            <a:noAutofit/>
          </a:bodyPr>
          <a:lstStyle/>
          <a:p>
            <a:pPr algn="r"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861186-8432-415D-DE47-7057D7BDC5C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5061454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="b" anchorCtr="0" compatLnSpc="0">
            <a:noAutofit/>
          </a:bodyPr>
          <a:lstStyle/>
          <a:p>
            <a:pPr hangingPunct="0">
              <a:defRPr sz="1400"/>
            </a:pPr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4774B2-EB4F-590C-5DDC-379EB2D0423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2139450" y="5061454"/>
            <a:ext cx="1640143" cy="266106"/>
          </a:xfrm>
          <a:prstGeom prst="rect">
            <a:avLst/>
          </a:prstGeom>
          <a:noFill/>
          <a:ln>
            <a:noFill/>
          </a:ln>
        </p:spPr>
        <p:txBody>
          <a:bodyPr vert="horz" wrap="none" lIns="47286" tIns="23643" rIns="47286" bIns="23643" anchor="b" anchorCtr="0" compatLnSpc="0">
            <a:noAutofit/>
          </a:bodyPr>
          <a:lstStyle/>
          <a:p>
            <a:pPr algn="r" hangingPunct="0">
              <a:defRPr sz="1400"/>
            </a:pPr>
            <a:fld id="{7549C303-91BE-5F47-8FED-AEF59FE9FA7D}" type="slidenum">
              <a:t>‹#›</a:t>
            </a:fld>
            <a:endParaRPr lang="en-GB" sz="700">
              <a:latin typeface="DINPro" pitchFamily="34"/>
              <a:ea typeface="Arial Unicode MS" pitchFamily="34"/>
              <a:cs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29341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4195FA2-F28A-CABD-9E0F-4AA3B0C764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0000" y="180000"/>
            <a:ext cx="3420000" cy="2520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87CD218-5278-B207-A8D4-D1B99419234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378000" y="2880000"/>
            <a:ext cx="3023639" cy="2047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1"/>
          <a:lstStyle/>
          <a:p>
            <a:endParaRPr lang="en-GB"/>
          </a:p>
        </p:txBody>
      </p:sp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E22751EE-7C89-7B6F-C795-9F5BB94CF4C7}"/>
              </a:ext>
            </a:extLst>
          </p:cNvPr>
          <p:cNvSpPr/>
          <p:nvPr/>
        </p:nvSpPr>
        <p:spPr>
          <a:xfrm>
            <a:off x="180000" y="31680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8D880CA5-AF2F-6D0D-0363-2443D0E775CF}"/>
              </a:ext>
            </a:extLst>
          </p:cNvPr>
          <p:cNvSpPr/>
          <p:nvPr/>
        </p:nvSpPr>
        <p:spPr>
          <a:xfrm>
            <a:off x="180000" y="3464279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CF0AFEDC-D408-432E-80BB-944FD86550F7}"/>
              </a:ext>
            </a:extLst>
          </p:cNvPr>
          <p:cNvSpPr/>
          <p:nvPr/>
        </p:nvSpPr>
        <p:spPr>
          <a:xfrm>
            <a:off x="180000" y="405648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C10F8FA1-DE15-9A7A-9218-9506BFC6CAE0}"/>
              </a:ext>
            </a:extLst>
          </p:cNvPr>
          <p:cNvSpPr/>
          <p:nvPr/>
        </p:nvSpPr>
        <p:spPr>
          <a:xfrm>
            <a:off x="180000" y="37602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DA26CCA5-EB5F-4E7F-2DF0-FC6E6BF1C2BB}"/>
              </a:ext>
            </a:extLst>
          </p:cNvPr>
          <p:cNvSpPr/>
          <p:nvPr/>
        </p:nvSpPr>
        <p:spPr>
          <a:xfrm>
            <a:off x="180000" y="435276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C3B4CCF3-E4D4-5D34-BB94-58D45BA12570}"/>
              </a:ext>
            </a:extLst>
          </p:cNvPr>
          <p:cNvSpPr/>
          <p:nvPr/>
        </p:nvSpPr>
        <p:spPr>
          <a:xfrm>
            <a:off x="180000" y="464868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ECA008E8-4A35-43D3-0CF9-ED6755493754}"/>
              </a:ext>
            </a:extLst>
          </p:cNvPr>
          <p:cNvSpPr/>
          <p:nvPr/>
        </p:nvSpPr>
        <p:spPr>
          <a:xfrm>
            <a:off x="180000" y="4932000"/>
            <a:ext cx="3420000" cy="0"/>
          </a:xfrm>
          <a:prstGeom prst="line">
            <a:avLst/>
          </a:prstGeom>
          <a:noFill/>
          <a:ln w="12600">
            <a:solidFill>
              <a:srgbClr val="999999"/>
            </a:solidFill>
            <a:prstDash val="solid"/>
          </a:ln>
        </p:spPr>
        <p:txBody>
          <a:bodyPr vert="horz" wrap="none" lIns="87480" tIns="42480" rIns="87480" bIns="4248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u="none" strike="noStrike" kern="1200">
              <a:ln>
                <a:noFill/>
              </a:ln>
              <a:latin typeface="DINPro" pitchFamily="34"/>
              <a:ea typeface="Arial Unicode MS" pitchFamily="34"/>
              <a:cs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51998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en-GB" sz="1400" b="0" i="0" u="none" strike="noStrike" baseline="0">
        <a:ln>
          <a:noFill/>
        </a:ln>
        <a:solidFill>
          <a:srgbClr val="000000"/>
        </a:solidFill>
        <a:latin typeface="Calibri" pitchFamily="34"/>
        <a:ea typeface="Arial Unicode MS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0E28829-7D08-2929-4F11-44B92E6C69C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9550" y="179388"/>
            <a:ext cx="3360738" cy="25209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966E05-0208-737D-8E34-725022092E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 kern="1200" dirty="0">
              <a:latin typeface="DINPro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F9452B86-7455-1298-B534-ECE6EB5D841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79388" y="179388"/>
            <a:ext cx="3419475" cy="2519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896C97B5-1B92-205B-3C5C-0C6077A7E31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77825" y="2879725"/>
            <a:ext cx="3024188" cy="2047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DD4FFF7F-5191-63E2-7D6B-8AAC056B038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79388" y="179388"/>
            <a:ext cx="3419475" cy="2519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A7F7F20-3438-310D-6341-851A4D888A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77825" y="2879725"/>
            <a:ext cx="3024188" cy="2047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A90F9822-F41D-917C-E3E1-E36DCD9D252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79388" y="179388"/>
            <a:ext cx="3419475" cy="2519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E4B49CF-B0F2-826A-6C2A-7EDA938FF26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77825" y="2879725"/>
            <a:ext cx="3024188" cy="2047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3D65C186-5E37-74EF-A2EA-9CBF8C54D29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79388" y="179388"/>
            <a:ext cx="3419475" cy="2519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34AD5D69-9A7F-58DB-BB59-30E3F7211D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77825" y="2879725"/>
            <a:ext cx="3024188" cy="2047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1CE00E6D-D73B-F102-5FDC-38541A50DA8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77875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87F9F89-B429-3970-C083-6B71DE6852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78487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3F1568-883C-EE8F-6C8E-78D50266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132624-F448-CD76-78F0-68E9E0D6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E2B2F8-73B9-7D94-AF07-87AECEAA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E12C29-EEAB-A348-BBA3-A98925AD229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8053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CC5C-A623-C19B-01E7-CF520A73A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EE3AC2-8C34-472A-FE16-B4DDF2048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99BD7-4CEC-BA29-7818-079C9C260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F5759-59CA-DB78-A017-4F5FA9E8DFB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1261C44-7F55-4283-A8E7-FF3BA79704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369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8A2C5-461C-39F2-711B-16BFF893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231FE-AA42-9F4E-5CB6-3A6A8C04D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ACD14-B419-1FDA-D208-B3D7A069C0E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F387D6-B566-4F4F-801D-3F865626DF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465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877688-CEC1-2F91-90DC-375E02003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5813" cy="58610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ED292-48F5-3E3B-7113-26B6312AE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58610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F3ABD-E0CA-6DA1-3D8A-3F9E60CEEB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850F8B9-CD57-494D-8C05-0156A39672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080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9E134-339B-AC30-D4FB-A02264AF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3975"/>
            <a:ext cx="5326062" cy="15541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E89A2-CF71-DE68-9146-634D4FD02E2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844675"/>
            <a:ext cx="4037013" cy="40703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C18FC-5479-2D97-C320-57099E199E5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6613" y="1844675"/>
            <a:ext cx="4038600" cy="1958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2BF6D2-E790-BB72-8B05-AC66206C7548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6613" y="3956050"/>
            <a:ext cx="4038600" cy="1958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76917-0322-7B6F-0BE2-ED2A364FA3CC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6538913" y="6088063"/>
            <a:ext cx="2132012" cy="474662"/>
          </a:xfrm>
        </p:spPr>
        <p:txBody>
          <a:bodyPr/>
          <a:lstStyle>
            <a:lvl1pPr>
              <a:defRPr/>
            </a:lvl1pPr>
          </a:lstStyle>
          <a:p>
            <a:fld id="{1D41EC13-55F3-4F98-B265-90A5BEEEFE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58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08F7-8064-41DE-E984-8CB8D8DA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3975"/>
            <a:ext cx="5326062" cy="15541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9D832-5854-D3C8-C10C-0E890F7005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228013" cy="1958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9FF3B-4B51-AB9C-82FE-CE3C31262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956050"/>
            <a:ext cx="8228013" cy="19589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4E53C5-54FC-E969-8659-858C160EA7D4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6538913" y="6088063"/>
            <a:ext cx="2132012" cy="474662"/>
          </a:xfrm>
        </p:spPr>
        <p:txBody>
          <a:bodyPr/>
          <a:lstStyle>
            <a:lvl1pPr>
              <a:defRPr/>
            </a:lvl1pPr>
          </a:lstStyle>
          <a:p>
            <a:fld id="{EA44BE90-1C2A-4890-A9E6-DA6F106C2A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740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FB7A-FDBF-3E34-2481-6EA30005B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F879F-DEB2-1877-982B-3BBB446FE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411E2-9E5D-3165-F4CF-1F11311C359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6A74E96-3FC0-4BE4-959C-4E3A6E54B2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19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F1AEE-241B-FB42-AB22-5E48BC3B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C7E6E-DACB-8A3D-D8A9-54BACC094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DDD6E-D199-74C4-B20F-C01E18736AC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006E8A-5B41-4D80-AECD-C34FE60A1A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13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D0045-0224-2F54-24AF-8FB042B47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571B1-6D93-33C8-BDAB-777D981FA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E289B-BFAB-58ED-432C-018236D247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BC66A4A-A060-4B71-94C8-053BBAC775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239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8328-B30D-BEB1-74C7-AD00B690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0EE1F-0225-89D5-8A7F-E36EF9C00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4037013" cy="40703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F91DD-6699-2F98-5DAD-FC29CEDA7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4038600" cy="40703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40379D-8998-A64D-3264-F2B73B54845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7CC497-CFBE-4E2E-8104-68050A198C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98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8E41-9348-657C-9293-AFE920F1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9AA2E-5B31-0A8B-73F5-6D566E58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6D4B3-7EB2-5CEA-9F4E-01672EEFE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A8B7B-ADEA-35DD-A622-440A3B29D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29E2C8-A741-AFDC-228F-CAF300FC9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06DA6-31F3-1D20-3A86-309F3778CD5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760D7E5-ECE1-4E2A-99BA-273F9E5536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28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87F00-E679-4C00-AF8B-9F540E9A9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945E5-B7C4-785E-DEB6-5EE72EAA33C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CCE0FB-9302-48AF-8DA8-C4E79E64F6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534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2D6622-3C86-3B71-00FB-17563B096DE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2486CD-C32D-41CA-8703-0A5A5BAC0A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77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5B01-4F7B-EE1E-F232-9B40DCA5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269AD-22EE-7180-CA64-8457610AA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CBB81-20FA-947A-D179-B27B700B1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0F83E-4047-1B09-6AAD-4A499A667B4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A1D1F6-E6EA-49C5-B665-ADF765D9B4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779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DC005C-60E2-B487-35E1-8D503E4A87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000" y="53640"/>
            <a:ext cx="5327640" cy="15562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 compatLnSpc="1"/>
          <a:lstStyle/>
          <a:p>
            <a:endParaRPr lang="en-GB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04D604-56DA-F4BD-15C9-B437F89B0D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844639"/>
            <a:ext cx="8229600" cy="407123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 compatLnSpc="1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GB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C19B7E-7536-9309-5EF0-6CBA3D4E852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68000" y="6093000"/>
            <a:ext cx="2133720" cy="476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6327A9-DDE4-AB71-655B-D0556173C8C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80" y="6093000"/>
            <a:ext cx="2895840" cy="476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76A4D5-74D2-BCED-83AB-700942AB1E9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39040" y="6087600"/>
            <a:ext cx="2133360" cy="4766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GB" sz="16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fld id="{D3949204-BF8B-D74D-811C-844230220874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20">
            <a:extLst>
              <a:ext uri="{FF2B5EF4-FFF2-40B4-BE49-F238E27FC236}">
                <a16:creationId xmlns:a16="http://schemas.microsoft.com/office/drawing/2014/main" id="{D0808134-509A-0E12-9FCF-297B823DCA2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l="25939" t="9035" r="3106" b="82559"/>
          <a:stretch>
            <a:fillRect/>
          </a:stretch>
        </p:blipFill>
        <p:spPr>
          <a:xfrm>
            <a:off x="6578640" y="0"/>
            <a:ext cx="2066759" cy="12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4">
            <a:extLst>
              <a:ext uri="{FF2B5EF4-FFF2-40B4-BE49-F238E27FC236}">
                <a16:creationId xmlns:a16="http://schemas.microsoft.com/office/drawing/2014/main" id="{D1C51A46-2F5F-EDF1-708E-9418A86ED1F8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586560" y="717480"/>
            <a:ext cx="2049479" cy="568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0">
            <a:extLst>
              <a:ext uri="{FF2B5EF4-FFF2-40B4-BE49-F238E27FC236}">
                <a16:creationId xmlns:a16="http://schemas.microsoft.com/office/drawing/2014/main" id="{E40FF134-FC30-85D4-CA6C-0F58B8703BA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l="25939" t="7441" r="3106" b="84685"/>
          <a:stretch>
            <a:fillRect/>
          </a:stretch>
        </p:blipFill>
        <p:spPr>
          <a:xfrm>
            <a:off x="6578640" y="6738840"/>
            <a:ext cx="2066759" cy="1191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marL="0" marR="0" indent="0" algn="l" rtl="0" eaLnBrk="1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GB" sz="2800" b="0" i="0" u="none" strike="noStrike" baseline="0">
          <a:ln>
            <a:noFill/>
          </a:ln>
          <a:solidFill>
            <a:srgbClr val="00538A"/>
          </a:solidFill>
          <a:latin typeface="Verdana" panose="020B0604030504040204" pitchFamily="34" charset="0"/>
          <a:cs typeface="Arial" pitchFamily="2"/>
        </a:defRPr>
      </a:lvl1pPr>
    </p:titleStyle>
    <p:bodyStyle>
      <a:lvl1pPr marL="0" marR="0" indent="0" algn="l" rtl="0" eaLnBrk="1" hangingPunct="1">
        <a:lnSpc>
          <a:spcPct val="100000"/>
        </a:lnSpc>
        <a:spcBef>
          <a:spcPts val="694"/>
        </a:spcBef>
        <a:spcAft>
          <a:spcPts val="0"/>
        </a:spcAft>
        <a:tabLst>
          <a:tab pos="571320" algn="l"/>
          <a:tab pos="1485720" algn="l"/>
          <a:tab pos="2400120" algn="l"/>
          <a:tab pos="3314520" algn="l"/>
          <a:tab pos="4228920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GB" sz="2800" b="0" i="0" u="none" strike="noStrike" baseline="0">
          <a:ln>
            <a:noFill/>
          </a:ln>
          <a:solidFill>
            <a:srgbClr val="000000"/>
          </a:solidFill>
          <a:latin typeface="Verdana" panose="020B0604030504040204" pitchFamily="34" charset="0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9BF5F8FA-4417-0C82-95E1-897597482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3975"/>
            <a:ext cx="532606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C5ACCA8-541D-C187-B534-42AEB6B08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8013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40C32E0A-9196-7F98-A77B-7C2DD9F40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0928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B9459428-3685-3765-AA89-AF4E60D15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0928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20AD00-5FAE-F573-A8E1-FF4C8B4E1E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38913" y="6088063"/>
            <a:ext cx="2132012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fld id="{A53A54A1-3E06-4B10-B65E-910260472A3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31A96AD-62D3-2E67-6A72-DCA9B635E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93" t="9206" r="3125" b="84114"/>
          <a:stretch>
            <a:fillRect/>
          </a:stretch>
        </p:blipFill>
        <p:spPr bwMode="auto">
          <a:xfrm>
            <a:off x="6578600" y="0"/>
            <a:ext cx="2066925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6093" t="9206" r="3125" b="8411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5365317C-2678-68CD-9D45-A37BC150E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717550"/>
            <a:ext cx="20494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F390606-ECBA-B4DD-BC40-54607C590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93" t="7581" r="3125" b="86281"/>
          <a:stretch>
            <a:fillRect/>
          </a:stretch>
        </p:blipFill>
        <p:spPr bwMode="auto">
          <a:xfrm>
            <a:off x="6578600" y="6738938"/>
            <a:ext cx="2066925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6093" t="7581" r="3125" b="8628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83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538A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2pPr>
      <a:lvl3pPr marL="11430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3pPr>
      <a:lvl4pPr marL="16002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4pPr>
      <a:lvl5pPr marL="20574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5pPr>
      <a:lvl6pPr marL="25146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6pPr>
      <a:lvl7pPr marL="29718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7pPr>
      <a:lvl8pPr marL="34290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8pPr>
      <a:lvl9pPr marL="3886200" indent="-228600" algn="l" defTabSz="449263" rtl="0" eaLnBrk="0" fontAlgn="base" hangingPunct="0"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538A"/>
          </a:solidFill>
          <a:latin typeface="Eurostile LT Std" pitchFamily="32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7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B08A4F-3D65-16B9-9BB7-476FA7A802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4819" y="2934087"/>
            <a:ext cx="8280400" cy="989824"/>
          </a:xfr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hr-HR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European </a:t>
            </a:r>
            <a:r>
              <a:rPr lang="hr-HR" b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hr-HR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to QA </a:t>
            </a:r>
            <a:r>
              <a:rPr lang="hr-HR" b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Joint </a:t>
            </a:r>
            <a:r>
              <a:rPr lang="hr-HR" b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br>
              <a:rPr lang="hr-HR" b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b="1" i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hr-HR" sz="2400" b="1" i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2400" b="1" i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i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hr-HR" sz="2400" b="1" i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400" b="1" i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hr-HR" sz="2400" b="1" i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i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2400" b="1" i="1" dirty="0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i="1" dirty="0" err="1">
                <a:effectLst/>
                <a:latin typeface="D-DIN-PRO SemiBold" panose="020B050403020203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fr-FR" b="1" i="1" dirty="0">
              <a:effectLst/>
              <a:latin typeface="D-DIN-PRO SemiBold" panose="020B0504030202030204" pitchFamily="34" charset="77"/>
              <a:ea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514EA-BC26-E215-282A-B550DAAAED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8781" y="5454994"/>
            <a:ext cx="8326438" cy="648512"/>
          </a:xfrm>
        </p:spPr>
        <p:txBody>
          <a:bodyPr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hr-HR" sz="1800" dirty="0">
                <a:latin typeface="D-DIN-PRO" panose="020B0504030202030204" pitchFamily="34" charset="77"/>
              </a:rPr>
              <a:t>EQAR </a:t>
            </a:r>
            <a:r>
              <a:rPr lang="en-GB" sz="1800" dirty="0">
                <a:latin typeface="D-DIN-PRO" panose="020B0504030202030204" pitchFamily="34" charset="77"/>
              </a:rPr>
              <a:t>Members’ Dialogue</a:t>
            </a:r>
          </a:p>
          <a:p>
            <a:pPr lvl="0" algn="ctr">
              <a:spcBef>
                <a:spcPts val="0"/>
              </a:spcBef>
            </a:pPr>
            <a:r>
              <a:rPr lang="en-GB" sz="1800" dirty="0">
                <a:latin typeface="D-DIN-PRO" panose="020B0504030202030204" pitchFamily="34" charset="77"/>
              </a:rPr>
              <a:t>2</a:t>
            </a:r>
            <a:r>
              <a:rPr lang="hr-HR" sz="1800" dirty="0">
                <a:latin typeface="D-DIN-PRO" panose="020B0504030202030204" pitchFamily="34" charset="77"/>
              </a:rPr>
              <a:t>8</a:t>
            </a:r>
            <a:r>
              <a:rPr lang="en-GB" sz="1800" dirty="0">
                <a:latin typeface="D-DIN-PRO" panose="020B0504030202030204" pitchFamily="34" charset="77"/>
              </a:rPr>
              <a:t> October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17" name="AutoShape 1">
            <a:extLst>
              <a:ext uri="{FF2B5EF4-FFF2-40B4-BE49-F238E27FC236}">
                <a16:creationId xmlns:a16="http://schemas.microsoft.com/office/drawing/2014/main" id="{2505008E-869C-9B0B-6D30-19B03529B1CF}"/>
              </a:ext>
            </a:extLst>
          </p:cNvPr>
          <p:cNvCxnSpPr>
            <a:cxnSpLocks noChangeShapeType="1"/>
            <a:stCxn id="9231" idx="2"/>
          </p:cNvCxnSpPr>
          <p:nvPr/>
        </p:nvCxnSpPr>
        <p:spPr bwMode="auto">
          <a:xfrm rot="5400000">
            <a:off x="3394075" y="1485901"/>
            <a:ext cx="396875" cy="2178050"/>
          </a:xfrm>
          <a:prstGeom prst="bentConnector3">
            <a:avLst>
              <a:gd name="adj1" fmla="val -100000"/>
            </a:avLst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18" name="AutoShape 2">
            <a:extLst>
              <a:ext uri="{FF2B5EF4-FFF2-40B4-BE49-F238E27FC236}">
                <a16:creationId xmlns:a16="http://schemas.microsoft.com/office/drawing/2014/main" id="{98BCFB90-690B-A4B9-E895-7A5C41A4BDDA}"/>
              </a:ext>
            </a:extLst>
          </p:cNvPr>
          <p:cNvCxnSpPr>
            <a:cxnSpLocks noChangeShapeType="1"/>
            <a:stCxn id="9231" idx="2"/>
          </p:cNvCxnSpPr>
          <p:nvPr/>
        </p:nvCxnSpPr>
        <p:spPr bwMode="auto">
          <a:xfrm rot="16200000" flipH="1">
            <a:off x="5607050" y="1449388"/>
            <a:ext cx="396875" cy="2251075"/>
          </a:xfrm>
          <a:prstGeom prst="bentConnector3">
            <a:avLst>
              <a:gd name="adj1" fmla="val -100000"/>
            </a:avLst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B4007830-24DC-2FEC-379D-1A4717054988}"/>
              </a:ext>
            </a:extLst>
          </p:cNvPr>
          <p:cNvGrpSpPr>
            <a:grpSpLocks/>
          </p:cNvGrpSpPr>
          <p:nvPr/>
        </p:nvGrpSpPr>
        <p:grpSpPr bwMode="auto">
          <a:xfrm>
            <a:off x="531813" y="2771775"/>
            <a:ext cx="8286750" cy="898525"/>
            <a:chOff x="335" y="1746"/>
            <a:chExt cx="5220" cy="566"/>
          </a:xfrm>
        </p:grpSpPr>
        <p:sp>
          <p:nvSpPr>
            <p:cNvPr id="9221" name="AutoShape 5">
              <a:extLst>
                <a:ext uri="{FF2B5EF4-FFF2-40B4-BE49-F238E27FC236}">
                  <a16:creationId xmlns:a16="http://schemas.microsoft.com/office/drawing/2014/main" id="{C8101E99-6EC0-9724-A763-B8C095AFA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" y="1746"/>
              <a:ext cx="2481" cy="566"/>
            </a:xfrm>
            <a:prstGeom prst="flowChartProcess">
              <a:avLst/>
            </a:prstGeom>
            <a:solidFill>
              <a:srgbClr val="0F4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F437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 anchor="ctr"/>
            <a:lstStyle>
              <a:lvl1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1pPr>
              <a:lvl2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2pPr>
              <a:lvl3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3pPr>
              <a:lvl4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4pPr>
              <a:lvl5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5pPr>
              <a:lvl6pPr marL="25146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6pPr>
              <a:lvl7pPr marL="29718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7pPr>
              <a:lvl8pPr marL="34290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8pPr>
              <a:lvl9pPr marL="38862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9pPr>
            </a:lstStyle>
            <a:p>
              <a:pPr marL="0" marR="0" lvl="0" indent="0" algn="ctr" defTabSz="449263" rtl="0" eaLnBrk="1" fontAlgn="base" latinLnBrk="0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Cooperating HEIs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need 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programme</a:t>
              </a:r>
              <a:b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</a:b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accreditation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/eval.</a:t>
              </a:r>
            </a:p>
          </p:txBody>
        </p:sp>
        <p:sp>
          <p:nvSpPr>
            <p:cNvPr id="9222" name="AutoShape 6">
              <a:extLst>
                <a:ext uri="{FF2B5EF4-FFF2-40B4-BE49-F238E27FC236}">
                  <a16:creationId xmlns:a16="http://schemas.microsoft.com/office/drawing/2014/main" id="{B14D5E4A-2F54-406C-508A-2EC7390DB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1746"/>
              <a:ext cx="2380" cy="566"/>
            </a:xfrm>
            <a:prstGeom prst="flowChartProcess">
              <a:avLst/>
            </a:prstGeom>
            <a:solidFill>
              <a:srgbClr val="627DA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 anchor="ctr"/>
            <a:lstStyle>
              <a:lvl1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1pPr>
              <a:lvl2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2pPr>
              <a:lvl3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3pPr>
              <a:lvl4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4pPr>
              <a:lvl5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5pPr>
              <a:lvl6pPr marL="25146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6pPr>
              <a:lvl7pPr marL="29718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7pPr>
              <a:lvl8pPr marL="34290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8pPr>
              <a:lvl9pPr marL="38862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9pPr>
            </a:lstStyle>
            <a:p>
              <a:pPr marL="0" marR="0" lvl="0" indent="0" algn="ctr" defTabSz="449263" rtl="0" eaLnBrk="1" fontAlgn="base" latinLnBrk="0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Cooperating 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HEIs are “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self-accrediting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”</a:t>
              </a:r>
            </a:p>
            <a:p>
              <a:pPr marL="0" marR="0" lvl="0" indent="0" algn="ctr" defTabSz="449263" rtl="0" eaLnBrk="1" fontAlgn="base" latinLnBrk="0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for programmes, i.e. accredited/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evaluated/audited at institutional level</a:t>
              </a:r>
            </a:p>
          </p:txBody>
        </p:sp>
      </p:grpSp>
      <p:grpSp>
        <p:nvGrpSpPr>
          <p:cNvPr id="9223" name="Group 7">
            <a:extLst>
              <a:ext uri="{FF2B5EF4-FFF2-40B4-BE49-F238E27FC236}">
                <a16:creationId xmlns:a16="http://schemas.microsoft.com/office/drawing/2014/main" id="{3C82F491-097D-DA81-DA48-16E4CB58E781}"/>
              </a:ext>
            </a:extLst>
          </p:cNvPr>
          <p:cNvGrpSpPr>
            <a:grpSpLocks/>
          </p:cNvGrpSpPr>
          <p:nvPr/>
        </p:nvGrpSpPr>
        <p:grpSpPr bwMode="auto">
          <a:xfrm>
            <a:off x="503238" y="4068763"/>
            <a:ext cx="8313737" cy="1222375"/>
            <a:chOff x="317" y="2563"/>
            <a:chExt cx="5237" cy="770"/>
          </a:xfrm>
        </p:grpSpPr>
        <p:sp>
          <p:nvSpPr>
            <p:cNvPr id="9224" name="AutoShape 8">
              <a:extLst>
                <a:ext uri="{FF2B5EF4-FFF2-40B4-BE49-F238E27FC236}">
                  <a16:creationId xmlns:a16="http://schemas.microsoft.com/office/drawing/2014/main" id="{5B9F19F0-5F05-5350-66DB-29214C69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2563"/>
              <a:ext cx="2516" cy="770"/>
            </a:xfrm>
            <a:prstGeom prst="flowChartProcess">
              <a:avLst/>
            </a:prstGeom>
            <a:solidFill>
              <a:srgbClr val="0F4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 anchor="ctr"/>
            <a:lstStyle>
              <a:lvl1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1pPr>
              <a:lvl2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2pPr>
              <a:lvl3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3pPr>
              <a:lvl4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4pPr>
              <a:lvl5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5pPr>
              <a:lvl6pPr marL="25146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6pPr>
              <a:lvl7pPr marL="29718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7pPr>
              <a:lvl8pPr marL="34290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8pPr>
              <a:lvl9pPr marL="38862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9pPr>
            </a:lstStyle>
            <a:p>
              <a:pPr marL="0" marR="0" lvl="0" indent="0" algn="ctr" defTabSz="449263" rtl="0" eaLnBrk="1" fontAlgn="base" latinLnBrk="0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Single accreditation/eval.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of JP</a:t>
              </a: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,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 based on agreed</a:t>
              </a:r>
              <a:b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Standards &amp; Procedure</a:t>
              </a: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,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by any EQAR-reg. agency</a:t>
              </a:r>
            </a:p>
          </p:txBody>
        </p:sp>
        <p:sp>
          <p:nvSpPr>
            <p:cNvPr id="9225" name="AutoShape 9">
              <a:extLst>
                <a:ext uri="{FF2B5EF4-FFF2-40B4-BE49-F238E27FC236}">
                  <a16:creationId xmlns:a16="http://schemas.microsoft.com/office/drawing/2014/main" id="{94AFFB16-A69F-D9EA-23F5-AEAD029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2563"/>
              <a:ext cx="2380" cy="770"/>
            </a:xfrm>
            <a:prstGeom prst="flowChartProcess">
              <a:avLst/>
            </a:prstGeom>
            <a:solidFill>
              <a:srgbClr val="627DA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 anchor="ctr"/>
            <a:lstStyle>
              <a:lvl1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1pPr>
              <a:lvl2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2pPr>
              <a:lvl3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3pPr>
              <a:lvl4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4pPr>
              <a:lvl5pPr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5pPr>
              <a:lvl6pPr marL="25146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6pPr>
              <a:lvl7pPr marL="29718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7pPr>
              <a:lvl8pPr marL="34290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8pPr>
              <a:lvl9pPr marL="3886200" indent="-228600" defTabSz="449263" fontAlgn="base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 sz="2400">
                  <a:solidFill>
                    <a:srgbClr val="000000"/>
                  </a:solidFill>
                  <a:latin typeface="DINPro" pitchFamily="32" charset="0"/>
                  <a:cs typeface="Arial Unicode MS" pitchFamily="32" charset="0"/>
                </a:defRPr>
              </a:lvl9pPr>
            </a:lstStyle>
            <a:p>
              <a:pPr marL="0" marR="0" lvl="0" indent="0" algn="ctr" defTabSz="449263" rtl="0" eaLnBrk="1" fontAlgn="base" latinLnBrk="0" hangingPunct="0">
                <a:lnSpc>
                  <a:spcPct val="113000"/>
                </a:lnSpc>
                <a:spcBef>
                  <a:spcPts val="13"/>
                </a:spcBef>
                <a:spcAft>
                  <a:spcPts val="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Joint internal QA review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of the JP (in line with ESG), 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may use</a:t>
              </a:r>
              <a:b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Medium" charset="0"/>
                  <a:ea typeface="+mn-ea"/>
                  <a:cs typeface="PingFang SC" charset="0"/>
                </a:rPr>
                <a:t>agreed Standards</a:t>
              </a: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, external</a:t>
              </a:r>
              <a:b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</a:br>
              <a:r>
                <a:rPr kumimoji="0" lang="en-GB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E6EAF2"/>
                  </a:solidFill>
                  <a:effectLst/>
                  <a:uLnTx/>
                  <a:uFillTx/>
                  <a:latin typeface="DINPro-Regular" pitchFamily="48" charset="0"/>
                  <a:ea typeface="+mn-ea"/>
                  <a:cs typeface="PingFang SC" charset="0"/>
                </a:rPr>
                <a:t>review takes account of HEIs' internal</a:t>
              </a:r>
            </a:p>
          </p:txBody>
        </p:sp>
      </p:grpSp>
      <p:cxnSp>
        <p:nvCxnSpPr>
          <p:cNvPr id="9226" name="AutoShape 10">
            <a:extLst>
              <a:ext uri="{FF2B5EF4-FFF2-40B4-BE49-F238E27FC236}">
                <a16:creationId xmlns:a16="http://schemas.microsoft.com/office/drawing/2014/main" id="{66CDF83D-01EB-91CF-DBC8-ED08FEAC841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04256" y="3869532"/>
            <a:ext cx="396875" cy="1588"/>
          </a:xfrm>
          <a:prstGeom prst="bentConnector2">
            <a:avLst/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27" name="AutoShape 11">
            <a:extLst>
              <a:ext uri="{FF2B5EF4-FFF2-40B4-BE49-F238E27FC236}">
                <a16:creationId xmlns:a16="http://schemas.microsoft.com/office/drawing/2014/main" id="{112D89B7-B978-4DF1-0CBB-B207BA55A54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1794" y="3869532"/>
            <a:ext cx="396875" cy="1587"/>
          </a:xfrm>
          <a:prstGeom prst="bentConnector2">
            <a:avLst/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28" name="AutoShape 12">
            <a:extLst>
              <a:ext uri="{FF2B5EF4-FFF2-40B4-BE49-F238E27FC236}">
                <a16:creationId xmlns:a16="http://schemas.microsoft.com/office/drawing/2014/main" id="{F9F4FAF1-2E48-74C0-1EB2-2122DEC75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788" y="5688013"/>
            <a:ext cx="3543300" cy="900112"/>
          </a:xfrm>
          <a:prstGeom prst="flowChartProcess">
            <a:avLst/>
          </a:prstGeom>
          <a:solidFill>
            <a:srgbClr val="FFF3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9pPr>
          </a:lstStyle>
          <a:p>
            <a:pPr marL="0" marR="0" lvl="0" indent="0" algn="ctr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  <a:t>Recognised to fulfil QA</a:t>
            </a:r>
            <a:b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</a:b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  <a:t>requirements in all</a:t>
            </a:r>
            <a:b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</a:b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  <a:t>countries involved</a:t>
            </a:r>
          </a:p>
        </p:txBody>
      </p:sp>
      <p:cxnSp>
        <p:nvCxnSpPr>
          <p:cNvPr id="9229" name="AutoShape 13">
            <a:extLst>
              <a:ext uri="{FF2B5EF4-FFF2-40B4-BE49-F238E27FC236}">
                <a16:creationId xmlns:a16="http://schemas.microsoft.com/office/drawing/2014/main" id="{7D35FA48-35E3-CCB0-FD6E-328F4B0B62A7}"/>
              </a:ext>
            </a:extLst>
          </p:cNvPr>
          <p:cNvCxnSpPr>
            <a:cxnSpLocks noChangeShapeType="1"/>
            <a:endCxn id="9228" idx="1"/>
          </p:cNvCxnSpPr>
          <p:nvPr/>
        </p:nvCxnSpPr>
        <p:spPr bwMode="auto">
          <a:xfrm>
            <a:off x="2501900" y="5292725"/>
            <a:ext cx="496888" cy="846138"/>
          </a:xfrm>
          <a:prstGeom prst="curvedConnector3">
            <a:avLst>
              <a:gd name="adj1" fmla="val 160"/>
            </a:avLst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230" name="AutoShape 14">
            <a:extLst>
              <a:ext uri="{FF2B5EF4-FFF2-40B4-BE49-F238E27FC236}">
                <a16:creationId xmlns:a16="http://schemas.microsoft.com/office/drawing/2014/main" id="{038E0E8F-A586-58C1-CE8B-29E79B80344B}"/>
              </a:ext>
            </a:extLst>
          </p:cNvPr>
          <p:cNvCxnSpPr>
            <a:cxnSpLocks noChangeShapeType="1"/>
            <a:endCxn id="9228" idx="3"/>
          </p:cNvCxnSpPr>
          <p:nvPr/>
        </p:nvCxnSpPr>
        <p:spPr bwMode="auto">
          <a:xfrm flipH="1">
            <a:off x="6542088" y="5292725"/>
            <a:ext cx="387350" cy="846138"/>
          </a:xfrm>
          <a:prstGeom prst="curvedConnector3">
            <a:avLst>
              <a:gd name="adj1" fmla="val 205"/>
            </a:avLst>
          </a:prstGeom>
          <a:noFill/>
          <a:ln w="29160" cap="flat">
            <a:solidFill>
              <a:srgbClr val="FF8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231" name="AutoShape 15">
            <a:extLst>
              <a:ext uri="{FF2B5EF4-FFF2-40B4-BE49-F238E27FC236}">
                <a16:creationId xmlns:a16="http://schemas.microsoft.com/office/drawing/2014/main" id="{72ABED46-F872-FDD8-80B6-73CB128A0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84325"/>
            <a:ext cx="8280400" cy="792163"/>
          </a:xfrm>
          <a:prstGeom prst="flowChartProcess">
            <a:avLst/>
          </a:prstGeom>
          <a:solidFill>
            <a:srgbClr val="FFF3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92A4C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5pPr>
            <a:lvl6pPr marL="25146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6pPr>
            <a:lvl7pPr marL="29718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7pPr>
            <a:lvl8pPr marL="34290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8pPr>
            <a:lvl9pPr marL="3886200" indent="-228600" defTabSz="449263" fontAlgn="base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2400">
                <a:solidFill>
                  <a:srgbClr val="000000"/>
                </a:solidFill>
                <a:latin typeface="DINPro" pitchFamily="32" charset="0"/>
                <a:cs typeface="Arial Unicode MS" pitchFamily="32" charset="0"/>
              </a:defRPr>
            </a:lvl9pPr>
          </a:lstStyle>
          <a:p>
            <a:pPr marL="0" marR="0" lvl="0" indent="0" algn="ctr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  <a:t>European Approach, based on ESG &amp; QF-EHEA, and Bucharest Communiqué </a:t>
            </a:r>
            <a:b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</a:b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PingFang SC" charset="0"/>
              </a:rPr>
              <a:t>(“</a:t>
            </a: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8A00"/>
                </a:solidFill>
                <a:effectLst/>
                <a:uLnTx/>
                <a:uFillTx/>
                <a:latin typeface="DINPro-Regular" pitchFamily="48" charset="0"/>
                <a:ea typeface="+mn-ea"/>
                <a:cs typeface="ArialMT" pitchFamily="32" charset="0"/>
              </a:rPr>
              <a:t>recognise QA decisions of EQAR-registered agencies on joint and double degree programmes“)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14C59AB-1CC5-BCDF-D506-8C423624A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975"/>
            <a:ext cx="53276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538A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2pPr>
            <a:lvl3pPr marL="11430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3pPr>
            <a:lvl4pPr marL="16002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4pPr>
            <a:lvl5pPr marL="20574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5pPr>
            <a:lvl6pPr marL="25146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6pPr>
            <a:lvl7pPr marL="29718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7pPr>
            <a:lvl8pPr marL="34290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8pPr>
            <a:lvl9pPr marL="38862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European Approach for QA of Joint Programmes</a:t>
            </a:r>
            <a:endParaRPr lang="en-GB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384ACEED-A550-2F0B-8B57-A2B5EFBE8F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3975"/>
            <a:ext cx="5327650" cy="15557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European Approach for QA of Joint Programmes</a:t>
            </a:r>
          </a:p>
        </p:txBody>
      </p:sp>
      <p:graphicFrame>
        <p:nvGraphicFramePr>
          <p:cNvPr id="8194" name="Group 2">
            <a:extLst>
              <a:ext uri="{FF2B5EF4-FFF2-40B4-BE49-F238E27FC236}">
                <a16:creationId xmlns:a16="http://schemas.microsoft.com/office/drawing/2014/main" id="{1C65C906-01D4-81B1-0A0B-CB6DBEC10F74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1998663"/>
          <a:ext cx="8231188" cy="4273552"/>
        </p:xfrm>
        <a:graphic>
          <a:graphicData uri="http://schemas.openxmlformats.org/drawingml/2006/table">
            <a:tbl>
              <a:tblPr/>
              <a:tblGrid>
                <a:gridCol w="4129088">
                  <a:extLst>
                    <a:ext uri="{9D8B030D-6E8A-4147-A177-3AD203B41FA5}">
                      <a16:colId xmlns:a16="http://schemas.microsoft.com/office/drawing/2014/main" val="154471299"/>
                    </a:ext>
                  </a:extLst>
                </a:gridCol>
                <a:gridCol w="4102100">
                  <a:extLst>
                    <a:ext uri="{9D8B030D-6E8A-4147-A177-3AD203B41FA5}">
                      <a16:colId xmlns:a16="http://schemas.microsoft.com/office/drawing/2014/main" val="2832666966"/>
                    </a:ext>
                  </a:extLst>
                </a:gridCol>
              </a:tblGrid>
              <a:tr h="1068388"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DINPro-Regular" pitchFamily="48" charset="0"/>
                          <a:cs typeface="PingFang SC" charset="0"/>
                        </a:rPr>
                        <a:t>Before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95E93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After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95E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65997"/>
                  </a:ext>
                </a:extLst>
              </a:tr>
              <a:tr h="1068388"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Multiple, fragmented reviews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Single review,</a:t>
                      </a:r>
                      <a:b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</a:b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by one EQAR-registered agency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167493"/>
                  </a:ext>
                </a:extLst>
              </a:tr>
              <a:tr h="1068388"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Combining various national rules and criteria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Agreed Standards,</a:t>
                      </a:r>
                      <a:b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</a:b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based on ESG &amp; QF-EHEA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23065"/>
                  </a:ext>
                </a:extLst>
              </a:tr>
              <a:tr h="1068388"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Complex procedures, ad hoc design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spcBef>
                          <a:spcPts val="7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4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1pPr>
                      <a:lvl2pPr eaLnBrk="0">
                        <a:spcBef>
                          <a:spcPts val="6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20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2pPr>
                      <a:lvl3pPr eaLnBrk="0">
                        <a:spcBef>
                          <a:spcPts val="51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3pPr>
                      <a:lvl4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4pPr>
                      <a:lvl5pPr eaLnBrk="0">
                        <a:spcBef>
                          <a:spcPts val="463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46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  <a:defRPr sz="1600">
                          <a:solidFill>
                            <a:srgbClr val="000000"/>
                          </a:solidFill>
                          <a:latin typeface="DINPro-Regular" pitchFamily="4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447D"/>
                          </a:solidFill>
                          <a:effectLst/>
                          <a:latin typeface="DINPro-Regular" pitchFamily="48" charset="0"/>
                          <a:cs typeface="Arial Unicode MS" pitchFamily="32" charset="0"/>
                        </a:rPr>
                        <a:t>Agreed Procedure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4400" cap="flat" cmpd="sng" algn="ctr">
                      <a:solidFill>
                        <a:srgbClr val="395E9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245802"/>
                  </a:ext>
                </a:extLst>
              </a:tr>
            </a:tbl>
          </a:graphicData>
        </a:graphic>
      </p:graphicFrame>
      <p:sp>
        <p:nvSpPr>
          <p:cNvPr id="8207" name="AutoShape 15">
            <a:extLst>
              <a:ext uri="{FF2B5EF4-FFF2-40B4-BE49-F238E27FC236}">
                <a16:creationId xmlns:a16="http://schemas.microsoft.com/office/drawing/2014/main" id="{8FA33B00-ABD3-E07C-0060-C8006EBE3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8" y="2447925"/>
            <a:ext cx="2700337" cy="179388"/>
          </a:xfrm>
          <a:prstGeom prst="rightArrow">
            <a:avLst>
              <a:gd name="adj1" fmla="val 28278"/>
              <a:gd name="adj2" fmla="val 225587"/>
            </a:avLst>
          </a:prstGeom>
          <a:solidFill>
            <a:srgbClr val="FFFFF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INPro" pitchFamily="32" charset="0"/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899C8E54-E7EE-17AD-6F85-C072AE6AE0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3975"/>
            <a:ext cx="5327650" cy="15557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Where it is Available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C3376C5-ECF4-AAAD-F0D2-CCC1A1F8DD2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2300" y="1592263"/>
            <a:ext cx="2509540" cy="4970462"/>
          </a:xfrm>
          <a:ln/>
        </p:spPr>
        <p:txBody>
          <a:bodyPr/>
          <a:lstStyle/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1800" dirty="0">
                <a:solidFill>
                  <a:srgbClr val="0E326A"/>
                </a:solidFill>
                <a:latin typeface="DINPro" pitchFamily="32" charset="0"/>
                <a:cs typeface="ArialMT" pitchFamily="32" charset="0"/>
              </a:rPr>
              <a:t>All higher education institutions are able to use the European Approach</a:t>
            </a:r>
            <a:endParaRPr lang="hr-HR" altLang="en-US" sz="1800" dirty="0">
              <a:solidFill>
                <a:srgbClr val="0E326A"/>
              </a:solidFill>
              <a:latin typeface="DINPro" pitchFamily="32" charset="0"/>
              <a:cs typeface="ArialMT" pitchFamily="32" charset="0"/>
            </a:endParaRP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endParaRPr lang="hr-HR" altLang="en-US" sz="1800" dirty="0">
              <a:solidFill>
                <a:srgbClr val="0E326A"/>
              </a:solidFill>
              <a:latin typeface="DINPro" pitchFamily="32" charset="0"/>
              <a:cs typeface="ArialMT" pitchFamily="32" charset="0"/>
            </a:endParaRP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endParaRPr lang="en-GB" altLang="en-US" dirty="0">
              <a:solidFill>
                <a:srgbClr val="8092B7"/>
              </a:solidFill>
              <a:latin typeface="DINPro" pitchFamily="32" charset="0"/>
              <a:cs typeface="ArialMT" pitchFamily="32" charset="0"/>
            </a:endParaRP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1800" dirty="0">
                <a:solidFill>
                  <a:srgbClr val="8092B7"/>
                </a:solidFill>
                <a:latin typeface="DINPro" pitchFamily="32" charset="0"/>
                <a:cs typeface="ArialMT" pitchFamily="32" charset="0"/>
              </a:rPr>
              <a:t>Some higher education institutions, or only under specific conditions</a:t>
            </a: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endParaRPr lang="hr-HR" altLang="en-US" sz="1800" dirty="0">
              <a:solidFill>
                <a:srgbClr val="53647D"/>
              </a:solidFill>
              <a:latin typeface="DINPro" pitchFamily="32" charset="0"/>
              <a:cs typeface="ArialMT" pitchFamily="32" charset="0"/>
            </a:endParaRP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endParaRPr lang="en-GB" altLang="en-US" sz="1100" dirty="0">
              <a:solidFill>
                <a:srgbClr val="53647D"/>
              </a:solidFill>
              <a:latin typeface="DINPro" pitchFamily="32" charset="0"/>
              <a:cs typeface="ArialMT" pitchFamily="32" charset="0"/>
            </a:endParaRPr>
          </a:p>
          <a:p>
            <a:pPr marL="0" indent="0"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1800" dirty="0">
                <a:solidFill>
                  <a:srgbClr val="92A4C4"/>
                </a:solidFill>
                <a:latin typeface="DINPro" pitchFamily="32" charset="0"/>
                <a:cs typeface="ArialMT" pitchFamily="32" charset="0"/>
              </a:rPr>
              <a:t>Cannot be used to satisfy national QA requirements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DAB8C5E5-6A20-9D18-CB8E-9F6CFE27A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900" y="1655763"/>
            <a:ext cx="1588" cy="1619250"/>
          </a:xfrm>
          <a:prstGeom prst="line">
            <a:avLst/>
          </a:prstGeom>
          <a:noFill/>
          <a:ln w="57240" cap="flat">
            <a:solidFill>
              <a:srgbClr val="10447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INPro" pitchFamily="32" charset="0"/>
              <a:ea typeface="+mn-ea"/>
            </a:endParaRP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EA3236EC-5C7C-AE7C-8F6B-C5CD4798B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900" y="3744913"/>
            <a:ext cx="1588" cy="1152525"/>
          </a:xfrm>
          <a:prstGeom prst="line">
            <a:avLst/>
          </a:prstGeom>
          <a:noFill/>
          <a:ln w="57240" cap="flat">
            <a:solidFill>
              <a:srgbClr val="627DA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INPro" pitchFamily="32" charset="0"/>
              <a:ea typeface="+mn-ea"/>
            </a:endParaRP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C266AD98-533F-3889-DEDE-5B582CC792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900" y="5292725"/>
            <a:ext cx="1588" cy="900113"/>
          </a:xfrm>
          <a:prstGeom prst="line">
            <a:avLst/>
          </a:prstGeom>
          <a:noFill/>
          <a:ln w="57240" cap="flat">
            <a:solidFill>
              <a:srgbClr val="E4E9F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49263" rtl="0" eaLnBrk="1" fontAlgn="base" latinLnBrk="0" hangingPunct="0">
              <a:lnSpc>
                <a:spcPct val="11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INPro" pitchFamily="32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9BC5F6-2337-A36F-CD9B-D20ADC88F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150" y="1609725"/>
            <a:ext cx="5978850" cy="473392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07AE36-9ECB-1CD5-B1CA-55A3E8B99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975"/>
            <a:ext cx="53276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538A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2pPr>
            <a:lvl3pPr marL="11430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3pPr>
            <a:lvl4pPr marL="16002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4pPr>
            <a:lvl5pPr marL="20574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5pPr>
            <a:lvl6pPr marL="25146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6pPr>
            <a:lvl7pPr marL="29718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7pPr>
            <a:lvl8pPr marL="34290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8pPr>
            <a:lvl9pPr marL="3886200" indent="-228600" algn="l" defTabSz="449263" rtl="0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538A"/>
                </a:solidFill>
                <a:latin typeface="Eurostile LT Std" pitchFamily="32" charset="0"/>
                <a:cs typeface="Arial" panose="020B0604020202020204" pitchFamily="34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r-HR" altLang="en-US" dirty="0" err="1"/>
              <a:t>Uptake</a:t>
            </a:r>
            <a:endParaRPr lang="en-GB" altLang="en-US" dirty="0"/>
          </a:p>
        </p:txBody>
      </p:sp>
      <p:pic>
        <p:nvPicPr>
          <p:cNvPr id="4" name="Picture 3" descr="A map of europe with points&#10;&#10;Description automatically generated">
            <a:extLst>
              <a:ext uri="{FF2B5EF4-FFF2-40B4-BE49-F238E27FC236}">
                <a16:creationId xmlns:a16="http://schemas.microsoft.com/office/drawing/2014/main" id="{2142F817-69A9-192F-DEE6-F16955797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" y="1276495"/>
            <a:ext cx="5760944" cy="558150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7B203AEB-17EF-4BFA-D509-B4054F29D7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3975"/>
            <a:ext cx="5327650" cy="15557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European Approach – Challenges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4DAA55D-2861-333A-67B2-A85B252486C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00213"/>
            <a:ext cx="8229600" cy="5126037"/>
          </a:xfrm>
          <a:ln/>
        </p:spPr>
        <p:txBody>
          <a:bodyPr/>
          <a:lstStyle/>
          <a:p>
            <a:pPr>
              <a:spcBef>
                <a:spcPts val="863"/>
              </a:spcBef>
              <a:spcAft>
                <a:spcPts val="863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hr-HR" altLang="en-US" sz="2100" b="1" dirty="0"/>
              <a:t>Regulative/</a:t>
            </a:r>
            <a:r>
              <a:rPr lang="hr-HR" altLang="en-US" sz="2100" b="1" dirty="0" err="1"/>
              <a:t>legal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obstacles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related</a:t>
            </a:r>
            <a:r>
              <a:rPr lang="hr-HR" altLang="en-US" sz="2100" b="1" dirty="0"/>
              <a:t> to </a:t>
            </a:r>
            <a:r>
              <a:rPr lang="hr-HR" altLang="en-US" sz="2100" b="1" dirty="0" err="1"/>
              <a:t>the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availability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of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the</a:t>
            </a:r>
            <a:r>
              <a:rPr lang="hr-HR" altLang="en-US" sz="2100" b="1" dirty="0"/>
              <a:t> EA</a:t>
            </a:r>
          </a:p>
          <a:p>
            <a:pPr>
              <a:spcBef>
                <a:spcPts val="863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b="1" dirty="0"/>
              <a:t>Other regulations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or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institutional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policies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and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practices</a:t>
            </a:r>
            <a:endParaRPr lang="en-GB" altLang="en-US" sz="2100" b="1" dirty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Credit ranges per cycle – different than in QF-EHEA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ECTS workload ranges</a:t>
            </a:r>
            <a:endParaRPr lang="hr-HR" altLang="en-US" sz="2100" dirty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Curricula</a:t>
            </a:r>
            <a:r>
              <a:rPr lang="hr-HR" altLang="en-US" sz="2100" dirty="0"/>
              <a:t> </a:t>
            </a:r>
            <a:r>
              <a:rPr lang="hr-HR" altLang="en-US" sz="2100" dirty="0" err="1"/>
              <a:t>structure</a:t>
            </a:r>
            <a:endParaRPr lang="en-GB" altLang="en-US" sz="2100" dirty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Fixed lists of disciplines/fields – difficult for interdisciplinary programmes</a:t>
            </a:r>
          </a:p>
          <a:p>
            <a:pPr>
              <a:spcBef>
                <a:spcPts val="863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hr-HR" altLang="en-US" sz="2100" b="1" dirty="0" err="1"/>
              <a:t>Practical</a:t>
            </a:r>
            <a:r>
              <a:rPr lang="hr-HR" altLang="en-US" sz="2100" b="1" dirty="0"/>
              <a:t> </a:t>
            </a:r>
            <a:r>
              <a:rPr lang="hr-HR" altLang="en-US" sz="2100" b="1" dirty="0" err="1"/>
              <a:t>issues</a:t>
            </a:r>
            <a:endParaRPr lang="en-GB" altLang="en-US" sz="2100" b="1" dirty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Tuition fee regulations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r>
              <a:rPr lang="en-GB" altLang="en-US" sz="2100" dirty="0"/>
              <a:t>Selection of students</a:t>
            </a:r>
            <a:endParaRPr lang="hr-HR" altLang="en-US" sz="2100" dirty="0"/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863"/>
              </a:spcBef>
              <a:spcAft>
                <a:spcPts val="0"/>
              </a:spcAft>
              <a:buClr>
                <a:srgbClr val="00538A"/>
              </a:buClr>
              <a:buSzPct val="100000"/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  <a:defRPr/>
            </a:pPr>
            <a:r>
              <a:rPr kumimoji="0" lang="hr-HR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INPro-Regular"/>
                <a:ea typeface="+mn-ea"/>
                <a:cs typeface="Arial"/>
              </a:rPr>
              <a:t>…</a:t>
            </a:r>
            <a:endParaRPr kumimoji="0" lang="en-GB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INPro-Regular"/>
              <a:ea typeface="+mn-ea"/>
              <a:cs typeface="Arial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538A"/>
              </a:buClr>
              <a:buFont typeface="Wingdings" panose="05000000000000000000" pitchFamily="2" charset="2"/>
              <a:buChar char=""/>
              <a:tabLst>
                <a:tab pos="571500" algn="l"/>
                <a:tab pos="1485900" algn="l"/>
                <a:tab pos="2400300" algn="l"/>
                <a:tab pos="3314700" algn="l"/>
                <a:tab pos="4229100" algn="l"/>
                <a:tab pos="5143500" algn="l"/>
                <a:tab pos="6057900" algn="l"/>
                <a:tab pos="6972300" algn="l"/>
                <a:tab pos="7886700" algn="l"/>
                <a:tab pos="8801100" algn="l"/>
                <a:tab pos="9715500" algn="l"/>
              </a:tabLst>
            </a:pPr>
            <a:endParaRPr lang="hr-HR" altLang="en-US" sz="21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QAR%20presentation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_09_26 EQAR Lauwick Presentation" id="{21BCE02F-AE3C-CB4F-8893-6423B195ACC1}" vid="{16D9CF7B-3902-B347-8F72-6EF2E567C7DD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Eurostile LT Std"/>
        <a:ea typeface=""/>
        <a:cs typeface="Arial"/>
      </a:majorFont>
      <a:minorFont>
        <a:latin typeface="DINPro-Regular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effectLst/>
            <a:latin typeface="DINPro" pitchFamily="32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effectLst/>
            <a:latin typeface="DINPro" pitchFamily="32" charset="0"/>
            <a:cs typeface="Arial Unicode MS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EQAR presentation_</Template>
  <TotalTime>295</TotalTime>
  <Words>286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D-DIN-PRO</vt:lpstr>
      <vt:lpstr>D-DIN-PRO SemiBold</vt:lpstr>
      <vt:lpstr>DINPro</vt:lpstr>
      <vt:lpstr>DINPro-Medium</vt:lpstr>
      <vt:lpstr>DINPro-Regular</vt:lpstr>
      <vt:lpstr>Eurostile LT Std</vt:lpstr>
      <vt:lpstr>Times New Roman</vt:lpstr>
      <vt:lpstr>Verdana</vt:lpstr>
      <vt:lpstr>Wingdings</vt:lpstr>
      <vt:lpstr>EQAR%20presentation_</vt:lpstr>
      <vt:lpstr>Office Theme</vt:lpstr>
      <vt:lpstr>European Approach to QA of Joint Programmes State of play, challenges and barriers</vt:lpstr>
      <vt:lpstr>PowerPoint Presentation</vt:lpstr>
      <vt:lpstr>European Approach for QA of Joint Programmes</vt:lpstr>
      <vt:lpstr>Where it is Available</vt:lpstr>
      <vt:lpstr>PowerPoint Presentation</vt:lpstr>
      <vt:lpstr>European Approach – Challenges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EQAR’s contribution to the new working cycle of the BFUG</dc:title>
  <dc:subject/>
  <dc:creator>Stéphane Lauwick</dc:creator>
  <cp:keywords/>
  <dc:description>Copyright by EQAR - made available under the Creative Commons Attribution-Share Alike 2.0 license (http://creativecommons.org/licenses/by-sa/2.0/be/deed.en_GB)</dc:description>
  <cp:lastModifiedBy>Aleksandar Šušnjar</cp:lastModifiedBy>
  <cp:revision>6</cp:revision>
  <cp:lastPrinted>2023-09-26T07:05:53Z</cp:lastPrinted>
  <dcterms:created xsi:type="dcterms:W3CDTF">2024-10-26T12:18:08Z</dcterms:created>
  <dcterms:modified xsi:type="dcterms:W3CDTF">2024-10-28T15:14:50Z</dcterms:modified>
  <cp:category/>
</cp:coreProperties>
</file>