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10287000" cx="18288000"/>
  <p:notesSz cx="6858000" cy="9144000"/>
  <p:embeddedFontLst>
    <p:embeddedFont>
      <p:font typeface="Roboto"/>
      <p:regular r:id="rId14"/>
      <p:bold r:id="rId15"/>
      <p:italic r:id="rId16"/>
      <p:boldItalic r:id="rId17"/>
    </p:embeddedFont>
    <p:embeddedFont>
      <p:font typeface="Poppins"/>
      <p:regular r:id="rId18"/>
      <p:bold r:id="rId19"/>
      <p:italic r:id="rId20"/>
      <p:boldItalic r:id="rId21"/>
    </p:embeddedFont>
    <p:embeddedFont>
      <p:font typeface="Poppins Medium"/>
      <p:regular r:id="rId22"/>
      <p:bold r:id="rId23"/>
      <p:italic r:id="rId24"/>
      <p:boldItalic r:id="rId25"/>
    </p:embeddedFont>
    <p:embeddedFont>
      <p:font typeface="Poppins SemiBold"/>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30" roundtripDataSignature="AMtx7miyUQuRaiMJvhKRyd32lWYjgnr0v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oppins-italic.fntdata"/><Relationship Id="rId22" Type="http://schemas.openxmlformats.org/officeDocument/2006/relationships/font" Target="fonts/PoppinsMedium-regular.fntdata"/><Relationship Id="rId21" Type="http://schemas.openxmlformats.org/officeDocument/2006/relationships/font" Target="fonts/Poppins-boldItalic.fntdata"/><Relationship Id="rId24" Type="http://schemas.openxmlformats.org/officeDocument/2006/relationships/font" Target="fonts/PoppinsMedium-italic.fntdata"/><Relationship Id="rId23" Type="http://schemas.openxmlformats.org/officeDocument/2006/relationships/font" Target="fonts/PoppinsMedium-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oppinsSemiBold-regular.fntdata"/><Relationship Id="rId25" Type="http://schemas.openxmlformats.org/officeDocument/2006/relationships/font" Target="fonts/PoppinsMedium-boldItalic.fntdata"/><Relationship Id="rId28" Type="http://schemas.openxmlformats.org/officeDocument/2006/relationships/font" Target="fonts/PoppinsSemiBold-italic.fntdata"/><Relationship Id="rId27" Type="http://schemas.openxmlformats.org/officeDocument/2006/relationships/font" Target="fonts/PoppinsSemiBold-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oppinsSemiBold-boldItalic.fntdata"/><Relationship Id="rId7" Type="http://schemas.openxmlformats.org/officeDocument/2006/relationships/slide" Target="slides/slide2.xml"/><Relationship Id="rId8" Type="http://schemas.openxmlformats.org/officeDocument/2006/relationships/slide" Target="slides/slide3.xml"/><Relationship Id="rId3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Roboto-bold.fntdata"/><Relationship Id="rId14" Type="http://schemas.openxmlformats.org/officeDocument/2006/relationships/font" Target="fonts/Roboto-regular.fntdata"/><Relationship Id="rId17" Type="http://schemas.openxmlformats.org/officeDocument/2006/relationships/font" Target="fonts/Roboto-boldItalic.fntdata"/><Relationship Id="rId16" Type="http://schemas.openxmlformats.org/officeDocument/2006/relationships/font" Target="fonts/Roboto-italic.fntdata"/><Relationship Id="rId19" Type="http://schemas.openxmlformats.org/officeDocument/2006/relationships/font" Target="fonts/Poppins-bold.fntdata"/><Relationship Id="rId18" Type="http://schemas.openxmlformats.org/officeDocument/2006/relationships/font" Target="fonts/Poppins-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3" name="Google Shape;9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1" name="Google Shape;11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30f46242add_0_5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8" name="Google Shape;138;g30f46242add_0_5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30f46242add_0_4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5" name="Google Shape;155;g30f46242add_0_49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30f46242add_0_8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8" name="Google Shape;168;g30f46242add_0_87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30f46242add_0_5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0" name="Google Shape;180;g30f46242add_0_5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f113693c1b_0_10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0" name="Google Shape;190;g2f113693c1b_0_109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1" name="Google Shape;71;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7" name="Google Shape;77;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 name="Google Shape;24;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0" name="Google Shape;30;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6" name="Google Shape;36;p1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7" name="Google Shape;37;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3" name="Google Shape;43;p1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4" name="Google Shape;44;p1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5" name="Google Shape;45;p1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6" name="Google Shape;46;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57" name="Google Shape;57;p1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58" name="Google Shape;58;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0"/>
          <p:cNvSpPr/>
          <p:nvPr>
            <p:ph idx="2" type="pic"/>
          </p:nvPr>
        </p:nvSpPr>
        <p:spPr>
          <a:xfrm>
            <a:off x="1792288" y="612775"/>
            <a:ext cx="5486400" cy="4114800"/>
          </a:xfrm>
          <a:prstGeom prst="rect">
            <a:avLst/>
          </a:prstGeom>
          <a:noFill/>
          <a:ln>
            <a:noFill/>
          </a:ln>
        </p:spPr>
      </p:sp>
      <p:sp>
        <p:nvSpPr>
          <p:cNvPr id="64" name="Google Shape;64;p2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5" name="Google Shape;65;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 Id="rId4" Type="http://schemas.openxmlformats.org/officeDocument/2006/relationships/image" Target="../media/image5.png"/><Relationship Id="rId5"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5.png"/><Relationship Id="rId4" Type="http://schemas.openxmlformats.org/officeDocument/2006/relationships/image" Target="../media/image9.png"/><Relationship Id="rId5"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5.png"/><Relationship Id="rId4" Type="http://schemas.openxmlformats.org/officeDocument/2006/relationships/image" Target="../media/image9.png"/><Relationship Id="rId5"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5.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5.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5.png"/><Relationship Id="rId4" Type="http://schemas.openxmlformats.org/officeDocument/2006/relationships/hyperlink" Target="https://esu-online.org/policies/esus-position-on-the-council-recommendation-on-quality-assurance-and-recognition/" TargetMode="External"/><Relationship Id="rId5"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6.png"/><Relationship Id="rId10" Type="http://schemas.openxmlformats.org/officeDocument/2006/relationships/image" Target="../media/image16.png"/><Relationship Id="rId9" Type="http://schemas.openxmlformats.org/officeDocument/2006/relationships/image" Target="../media/image14.png"/><Relationship Id="rId5" Type="http://schemas.openxmlformats.org/officeDocument/2006/relationships/image" Target="../media/image4.png"/><Relationship Id="rId6" Type="http://schemas.openxmlformats.org/officeDocument/2006/relationships/image" Target="../media/image12.png"/><Relationship Id="rId7" Type="http://schemas.openxmlformats.org/officeDocument/2006/relationships/image" Target="../media/image11.png"/><Relationship Id="rId8"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a:off x="8548123" y="0"/>
            <a:ext cx="12515662" cy="10351365"/>
          </a:xfrm>
          <a:custGeom>
            <a:rect b="b" l="l" r="r" t="t"/>
            <a:pathLst>
              <a:path extrusionOk="0" h="6096000" w="7370572">
                <a:moveTo>
                  <a:pt x="0" y="0"/>
                </a:moveTo>
                <a:lnTo>
                  <a:pt x="0" y="6096000"/>
                </a:lnTo>
                <a:lnTo>
                  <a:pt x="7370572" y="6096000"/>
                </a:lnTo>
                <a:lnTo>
                  <a:pt x="7370572" y="0"/>
                </a:lnTo>
                <a:close/>
              </a:path>
            </a:pathLst>
          </a:custGeom>
          <a:blipFill rotWithShape="1">
            <a:blip r:embed="rId3">
              <a:alphaModFix/>
            </a:blip>
            <a:stretch>
              <a:fillRect b="-35929" l="-33852" r="-57209" t="-18241"/>
            </a:stretch>
          </a:blipFill>
          <a:ln>
            <a:noFill/>
          </a:ln>
        </p:spPr>
      </p:sp>
      <p:sp>
        <p:nvSpPr>
          <p:cNvPr id="85" name="Google Shape;85;p1"/>
          <p:cNvSpPr/>
          <p:nvPr/>
        </p:nvSpPr>
        <p:spPr>
          <a:xfrm>
            <a:off x="-2614155" y="1182001"/>
            <a:ext cx="23865653" cy="9356943"/>
          </a:xfrm>
          <a:custGeom>
            <a:rect b="b" l="l" r="r" t="t"/>
            <a:pathLst>
              <a:path extrusionOk="0" h="9356943" w="23865653">
                <a:moveTo>
                  <a:pt x="0" y="0"/>
                </a:moveTo>
                <a:lnTo>
                  <a:pt x="23865653" y="0"/>
                </a:lnTo>
                <a:lnTo>
                  <a:pt x="23865653" y="9356943"/>
                </a:lnTo>
                <a:lnTo>
                  <a:pt x="0" y="9356943"/>
                </a:lnTo>
                <a:lnTo>
                  <a:pt x="0" y="0"/>
                </a:lnTo>
                <a:close/>
              </a:path>
            </a:pathLst>
          </a:custGeom>
          <a:blipFill rotWithShape="1">
            <a:blip r:embed="rId4">
              <a:alphaModFix/>
            </a:blip>
            <a:stretch>
              <a:fillRect b="0" l="0" r="0" t="0"/>
            </a:stretch>
          </a:blipFill>
          <a:ln>
            <a:noFill/>
          </a:ln>
        </p:spPr>
      </p:sp>
      <p:grpSp>
        <p:nvGrpSpPr>
          <p:cNvPr id="86" name="Google Shape;86;p1"/>
          <p:cNvGrpSpPr/>
          <p:nvPr/>
        </p:nvGrpSpPr>
        <p:grpSpPr>
          <a:xfrm>
            <a:off x="-2498675" y="-155650"/>
            <a:ext cx="11105246" cy="5594394"/>
            <a:chOff x="0" y="-47625"/>
            <a:chExt cx="2427270" cy="1473411"/>
          </a:xfrm>
        </p:grpSpPr>
        <p:sp>
          <p:nvSpPr>
            <p:cNvPr id="87" name="Google Shape;87;p1"/>
            <p:cNvSpPr/>
            <p:nvPr/>
          </p:nvSpPr>
          <p:spPr>
            <a:xfrm>
              <a:off x="0" y="0"/>
              <a:ext cx="2427270" cy="1425786"/>
            </a:xfrm>
            <a:custGeom>
              <a:rect b="b" l="l" r="r" t="t"/>
              <a:pathLst>
                <a:path extrusionOk="0" h="1425786" w="2427270">
                  <a:moveTo>
                    <a:pt x="0" y="0"/>
                  </a:moveTo>
                  <a:lnTo>
                    <a:pt x="2427270" y="0"/>
                  </a:lnTo>
                  <a:lnTo>
                    <a:pt x="2427270" y="1425786"/>
                  </a:lnTo>
                  <a:lnTo>
                    <a:pt x="0" y="1425786"/>
                  </a:lnTo>
                  <a:close/>
                </a:path>
              </a:pathLst>
            </a:custGeom>
            <a:solidFill>
              <a:srgbClr val="3C62AC"/>
            </a:solidFill>
            <a:ln>
              <a:noFill/>
            </a:ln>
          </p:spPr>
        </p:sp>
        <p:sp>
          <p:nvSpPr>
            <p:cNvPr id="88" name="Google Shape;88;p1"/>
            <p:cNvSpPr txBox="1"/>
            <p:nvPr/>
          </p:nvSpPr>
          <p:spPr>
            <a:xfrm>
              <a:off x="0" y="-47625"/>
              <a:ext cx="2427270" cy="1473411"/>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89" name="Google Shape;89;p1"/>
          <p:cNvSpPr/>
          <p:nvPr/>
        </p:nvSpPr>
        <p:spPr>
          <a:xfrm>
            <a:off x="1267826" y="2260797"/>
            <a:ext cx="5820917" cy="959591"/>
          </a:xfrm>
          <a:custGeom>
            <a:rect b="b" l="l" r="r" t="t"/>
            <a:pathLst>
              <a:path extrusionOk="0" h="959591" w="5820917">
                <a:moveTo>
                  <a:pt x="0" y="0"/>
                </a:moveTo>
                <a:lnTo>
                  <a:pt x="5820916" y="0"/>
                </a:lnTo>
                <a:lnTo>
                  <a:pt x="5820916" y="959591"/>
                </a:lnTo>
                <a:lnTo>
                  <a:pt x="0" y="959591"/>
                </a:lnTo>
                <a:lnTo>
                  <a:pt x="0" y="0"/>
                </a:lnTo>
                <a:close/>
              </a:path>
            </a:pathLst>
          </a:custGeom>
          <a:blipFill rotWithShape="1">
            <a:blip r:embed="rId5">
              <a:alphaModFix/>
            </a:blip>
            <a:stretch>
              <a:fillRect b="0" l="-332" r="-333" t="0"/>
            </a:stretch>
          </a:blipFill>
          <a:ln>
            <a:noFill/>
          </a:ln>
        </p:spPr>
      </p:sp>
      <p:sp>
        <p:nvSpPr>
          <p:cNvPr id="90" name="Google Shape;90;p1"/>
          <p:cNvSpPr txBox="1"/>
          <p:nvPr/>
        </p:nvSpPr>
        <p:spPr>
          <a:xfrm>
            <a:off x="865491" y="5836638"/>
            <a:ext cx="6625500" cy="26166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5000"/>
              <a:buFont typeface="Arial"/>
              <a:buNone/>
            </a:pPr>
            <a:r>
              <a:rPr b="1" i="0" lang="en-US" sz="5000" u="none" cap="none" strike="noStrike">
                <a:solidFill>
                  <a:srgbClr val="FFFFFF"/>
                </a:solidFill>
                <a:latin typeface="Poppins"/>
                <a:ea typeface="Poppins"/>
                <a:cs typeface="Poppins"/>
                <a:sym typeface="Poppins"/>
              </a:rPr>
              <a:t>FIGHTING FOR STUDENT’S RIGHTS SINCE 1982</a:t>
            </a:r>
            <a:endParaRPr b="1" i="0" sz="5000" u="none" cap="none" strike="noStrike">
              <a:solidFill>
                <a:srgbClr val="000000"/>
              </a:solidFill>
              <a:latin typeface="Poppins"/>
              <a:ea typeface="Poppins"/>
              <a:cs typeface="Poppins"/>
              <a:sym typeface="Poppi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2"/>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73196" l="0" r="0" t="-5014"/>
            </a:stretch>
          </a:blipFill>
          <a:ln>
            <a:noFill/>
          </a:ln>
        </p:spPr>
      </p:sp>
      <p:sp>
        <p:nvSpPr>
          <p:cNvPr id="96" name="Google Shape;96;p2"/>
          <p:cNvSpPr txBox="1"/>
          <p:nvPr/>
        </p:nvSpPr>
        <p:spPr>
          <a:xfrm>
            <a:off x="5411475" y="1694521"/>
            <a:ext cx="12666600" cy="4313100"/>
          </a:xfrm>
          <a:prstGeom prst="rect">
            <a:avLst/>
          </a:prstGeom>
          <a:noFill/>
          <a:ln>
            <a:noFill/>
          </a:ln>
        </p:spPr>
        <p:txBody>
          <a:bodyPr anchorCtr="0" anchor="t" bIns="0" lIns="0" spcFirstLastPara="1" rIns="0" wrap="square" tIns="0">
            <a:spAutoFit/>
          </a:bodyPr>
          <a:lstStyle/>
          <a:p>
            <a:pPr indent="0" lvl="0" marL="0" marR="0" rtl="0" algn="ctr">
              <a:lnSpc>
                <a:spcPct val="110004"/>
              </a:lnSpc>
              <a:spcBef>
                <a:spcPts val="0"/>
              </a:spcBef>
              <a:spcAft>
                <a:spcPts val="0"/>
              </a:spcAft>
              <a:buClr>
                <a:srgbClr val="000000"/>
              </a:buClr>
              <a:buSzPts val="19402"/>
              <a:buFont typeface="Arial"/>
              <a:buNone/>
            </a:pPr>
            <a:r>
              <a:rPr lang="en-US" sz="5300">
                <a:solidFill>
                  <a:srgbClr val="191919"/>
                </a:solidFill>
                <a:latin typeface="Poppins Medium"/>
                <a:ea typeface="Poppins Medium"/>
                <a:cs typeface="Poppins Medium"/>
                <a:sym typeface="Poppins Medium"/>
              </a:rPr>
              <a:t>Joint programmes and importance of internationalisation - students’ perspective</a:t>
            </a:r>
            <a:endParaRPr sz="5300">
              <a:solidFill>
                <a:srgbClr val="191919"/>
              </a:solidFill>
              <a:latin typeface="Poppins Medium"/>
              <a:ea typeface="Poppins Medium"/>
              <a:cs typeface="Poppins Medium"/>
              <a:sym typeface="Poppins Medium"/>
            </a:endParaRPr>
          </a:p>
          <a:p>
            <a:pPr indent="0" lvl="0" marL="0" marR="0" rtl="0" algn="ctr">
              <a:lnSpc>
                <a:spcPct val="110004"/>
              </a:lnSpc>
              <a:spcBef>
                <a:spcPts val="0"/>
              </a:spcBef>
              <a:spcAft>
                <a:spcPts val="0"/>
              </a:spcAft>
              <a:buClr>
                <a:srgbClr val="000000"/>
              </a:buClr>
              <a:buSzPts val="19402"/>
              <a:buFont typeface="Arial"/>
              <a:buNone/>
            </a:pPr>
            <a:r>
              <a:t/>
            </a:r>
            <a:endParaRPr sz="5300">
              <a:solidFill>
                <a:srgbClr val="191919"/>
              </a:solidFill>
              <a:latin typeface="Poppins Medium"/>
              <a:ea typeface="Poppins Medium"/>
              <a:cs typeface="Poppins Medium"/>
              <a:sym typeface="Poppins Medium"/>
            </a:endParaRPr>
          </a:p>
          <a:p>
            <a:pPr indent="0" lvl="0" marL="0" marR="0" rtl="0" algn="ctr">
              <a:lnSpc>
                <a:spcPct val="110004"/>
              </a:lnSpc>
              <a:spcBef>
                <a:spcPts val="0"/>
              </a:spcBef>
              <a:spcAft>
                <a:spcPts val="0"/>
              </a:spcAft>
              <a:buClr>
                <a:srgbClr val="000000"/>
              </a:buClr>
              <a:buSzPts val="19402"/>
              <a:buFont typeface="Arial"/>
              <a:buNone/>
            </a:pPr>
            <a:r>
              <a:rPr lang="en-US" sz="4700">
                <a:solidFill>
                  <a:srgbClr val="191919"/>
                </a:solidFill>
                <a:latin typeface="Poppins Medium"/>
                <a:ea typeface="Poppins Medium"/>
                <a:cs typeface="Poppins Medium"/>
                <a:sym typeface="Poppins Medium"/>
              </a:rPr>
              <a:t>European Approach for QA</a:t>
            </a:r>
            <a:endParaRPr sz="4700">
              <a:solidFill>
                <a:srgbClr val="191919"/>
              </a:solidFill>
              <a:latin typeface="Poppins Medium"/>
              <a:ea typeface="Poppins Medium"/>
              <a:cs typeface="Poppins Medium"/>
              <a:sym typeface="Poppins Medium"/>
            </a:endParaRPr>
          </a:p>
        </p:txBody>
      </p:sp>
      <p:grpSp>
        <p:nvGrpSpPr>
          <p:cNvPr id="97" name="Google Shape;97;p2"/>
          <p:cNvGrpSpPr/>
          <p:nvPr/>
        </p:nvGrpSpPr>
        <p:grpSpPr>
          <a:xfrm>
            <a:off x="5139913" y="7577405"/>
            <a:ext cx="5211738" cy="2497434"/>
            <a:chOff x="63373" y="63500"/>
            <a:chExt cx="7663815" cy="3672459"/>
          </a:xfrm>
        </p:grpSpPr>
        <p:sp>
          <p:nvSpPr>
            <p:cNvPr id="98" name="Google Shape;98;p2"/>
            <p:cNvSpPr/>
            <p:nvPr/>
          </p:nvSpPr>
          <p:spPr>
            <a:xfrm>
              <a:off x="63373" y="63500"/>
              <a:ext cx="7663815" cy="3670173"/>
            </a:xfrm>
            <a:custGeom>
              <a:rect b="b" l="l" r="r" t="t"/>
              <a:pathLst>
                <a:path extrusionOk="0" h="3670173" w="7663815">
                  <a:moveTo>
                    <a:pt x="7585329" y="0"/>
                  </a:moveTo>
                  <a:cubicBezTo>
                    <a:pt x="7089648" y="0"/>
                    <a:pt x="6588506" y="317627"/>
                    <a:pt x="6543167" y="925449"/>
                  </a:cubicBezTo>
                  <a:lnTo>
                    <a:pt x="6542405" y="925449"/>
                  </a:lnTo>
                  <a:lnTo>
                    <a:pt x="6542405" y="935863"/>
                  </a:lnTo>
                  <a:cubicBezTo>
                    <a:pt x="6540627" y="962025"/>
                    <a:pt x="6539484" y="988568"/>
                    <a:pt x="6539484" y="1015746"/>
                  </a:cubicBezTo>
                  <a:lnTo>
                    <a:pt x="6539484" y="1728089"/>
                  </a:lnTo>
                  <a:lnTo>
                    <a:pt x="6542405" y="2635504"/>
                  </a:lnTo>
                  <a:cubicBezTo>
                    <a:pt x="6542405" y="3070733"/>
                    <a:pt x="6194933" y="3104642"/>
                    <a:pt x="6088380" y="3104642"/>
                  </a:cubicBezTo>
                  <a:cubicBezTo>
                    <a:pt x="5980938" y="3104642"/>
                    <a:pt x="5630545" y="3070860"/>
                    <a:pt x="5630545" y="2635504"/>
                  </a:cubicBezTo>
                  <a:lnTo>
                    <a:pt x="5632069" y="1062355"/>
                  </a:lnTo>
                  <a:cubicBezTo>
                    <a:pt x="5632069" y="395605"/>
                    <a:pt x="5105908" y="46609"/>
                    <a:pt x="4586224" y="46609"/>
                  </a:cubicBezTo>
                  <a:cubicBezTo>
                    <a:pt x="4068318" y="46609"/>
                    <a:pt x="3544062" y="395478"/>
                    <a:pt x="3544062" y="1062355"/>
                  </a:cubicBezTo>
                  <a:lnTo>
                    <a:pt x="3544062" y="2345817"/>
                  </a:lnTo>
                  <a:lnTo>
                    <a:pt x="3545332" y="2635504"/>
                  </a:lnTo>
                  <a:cubicBezTo>
                    <a:pt x="3545332" y="3070733"/>
                    <a:pt x="3197733" y="3104642"/>
                    <a:pt x="3091307" y="3104642"/>
                  </a:cubicBezTo>
                  <a:cubicBezTo>
                    <a:pt x="2983992" y="3104642"/>
                    <a:pt x="2633472" y="3070860"/>
                    <a:pt x="2633472" y="2635504"/>
                  </a:cubicBezTo>
                  <a:lnTo>
                    <a:pt x="2629662" y="1062355"/>
                  </a:lnTo>
                  <a:cubicBezTo>
                    <a:pt x="2629662" y="395605"/>
                    <a:pt x="2103501" y="46609"/>
                    <a:pt x="1583690" y="46609"/>
                  </a:cubicBezTo>
                  <a:cubicBezTo>
                    <a:pt x="1065784" y="46609"/>
                    <a:pt x="541528" y="395478"/>
                    <a:pt x="541528" y="1062355"/>
                  </a:cubicBezTo>
                  <a:lnTo>
                    <a:pt x="539369" y="2635504"/>
                  </a:lnTo>
                  <a:cubicBezTo>
                    <a:pt x="539369" y="3070733"/>
                    <a:pt x="191897" y="3104642"/>
                    <a:pt x="85344" y="3104642"/>
                  </a:cubicBezTo>
                  <a:cubicBezTo>
                    <a:pt x="64516" y="3104642"/>
                    <a:pt x="34671" y="3103372"/>
                    <a:pt x="0" y="3098165"/>
                  </a:cubicBezTo>
                  <a:lnTo>
                    <a:pt x="0" y="3666998"/>
                  </a:lnTo>
                  <a:cubicBezTo>
                    <a:pt x="28448" y="3669030"/>
                    <a:pt x="56896" y="3670173"/>
                    <a:pt x="85344" y="3670173"/>
                  </a:cubicBezTo>
                  <a:cubicBezTo>
                    <a:pt x="597916" y="3670173"/>
                    <a:pt x="1116584" y="3328162"/>
                    <a:pt x="1126998" y="2674366"/>
                  </a:cubicBezTo>
                  <a:lnTo>
                    <a:pt x="1129665" y="1081278"/>
                  </a:lnTo>
                  <a:cubicBezTo>
                    <a:pt x="1129665" y="645922"/>
                    <a:pt x="1477137" y="612140"/>
                    <a:pt x="1583690" y="612140"/>
                  </a:cubicBezTo>
                  <a:cubicBezTo>
                    <a:pt x="1691132" y="612140"/>
                    <a:pt x="2041525" y="645922"/>
                    <a:pt x="2041525" y="1081278"/>
                  </a:cubicBezTo>
                  <a:lnTo>
                    <a:pt x="2045843" y="2674366"/>
                  </a:lnTo>
                  <a:cubicBezTo>
                    <a:pt x="2056384" y="3328035"/>
                    <a:pt x="2576703" y="3670173"/>
                    <a:pt x="3091307" y="3670173"/>
                  </a:cubicBezTo>
                  <a:cubicBezTo>
                    <a:pt x="3609213" y="3670173"/>
                    <a:pt x="4133469" y="3321304"/>
                    <a:pt x="4133469" y="2654427"/>
                  </a:cubicBezTo>
                  <a:lnTo>
                    <a:pt x="4133469" y="1061847"/>
                  </a:lnTo>
                  <a:lnTo>
                    <a:pt x="4133215" y="1061847"/>
                  </a:lnTo>
                  <a:cubicBezTo>
                    <a:pt x="4143756" y="645668"/>
                    <a:pt x="4481450" y="612013"/>
                    <a:pt x="4586225" y="612013"/>
                  </a:cubicBezTo>
                  <a:cubicBezTo>
                    <a:pt x="4693540" y="612013"/>
                    <a:pt x="5044059" y="645795"/>
                    <a:pt x="5044059" y="1081151"/>
                  </a:cubicBezTo>
                  <a:lnTo>
                    <a:pt x="5042535" y="1611249"/>
                  </a:lnTo>
                  <a:lnTo>
                    <a:pt x="5042535" y="2654300"/>
                  </a:lnTo>
                  <a:cubicBezTo>
                    <a:pt x="5042535" y="3321177"/>
                    <a:pt x="5568696" y="3670046"/>
                    <a:pt x="6088507" y="3670046"/>
                  </a:cubicBezTo>
                  <a:cubicBezTo>
                    <a:pt x="6606414" y="3670046"/>
                    <a:pt x="7130669" y="3321177"/>
                    <a:pt x="7130669" y="2654300"/>
                  </a:cubicBezTo>
                  <a:lnTo>
                    <a:pt x="7130669" y="978916"/>
                  </a:lnTo>
                  <a:cubicBezTo>
                    <a:pt x="7159752" y="597281"/>
                    <a:pt x="7482967" y="565531"/>
                    <a:pt x="7585583" y="565531"/>
                  </a:cubicBezTo>
                  <a:lnTo>
                    <a:pt x="7663815" y="568579"/>
                  </a:lnTo>
                  <a:lnTo>
                    <a:pt x="7663815" y="64262"/>
                  </a:lnTo>
                  <a:lnTo>
                    <a:pt x="7660132" y="3302"/>
                  </a:lnTo>
                  <a:lnTo>
                    <a:pt x="7599553" y="508"/>
                  </a:lnTo>
                  <a:cubicBezTo>
                    <a:pt x="7594981" y="254"/>
                    <a:pt x="7590282" y="0"/>
                    <a:pt x="7585583" y="0"/>
                  </a:cubicBezTo>
                  <a:close/>
                </a:path>
              </a:pathLst>
            </a:custGeom>
            <a:solidFill>
              <a:srgbClr val="F3A2B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2"/>
            <p:cNvSpPr/>
            <p:nvPr/>
          </p:nvSpPr>
          <p:spPr>
            <a:xfrm>
              <a:off x="63500" y="2360930"/>
              <a:ext cx="1129919" cy="1375029"/>
            </a:xfrm>
            <a:custGeom>
              <a:rect b="b" l="l" r="r" t="t"/>
              <a:pathLst>
                <a:path extrusionOk="0" h="1375029" w="1129919">
                  <a:moveTo>
                    <a:pt x="539623" y="0"/>
                  </a:moveTo>
                  <a:lnTo>
                    <a:pt x="541147" y="340360"/>
                  </a:lnTo>
                  <a:cubicBezTo>
                    <a:pt x="541147" y="775589"/>
                    <a:pt x="193675" y="809498"/>
                    <a:pt x="87122" y="809498"/>
                  </a:cubicBezTo>
                  <a:cubicBezTo>
                    <a:pt x="66040" y="809498"/>
                    <a:pt x="35433" y="808228"/>
                    <a:pt x="0" y="802767"/>
                  </a:cubicBezTo>
                  <a:lnTo>
                    <a:pt x="0" y="1371727"/>
                  </a:lnTo>
                  <a:cubicBezTo>
                    <a:pt x="28956" y="1373886"/>
                    <a:pt x="58039" y="1375029"/>
                    <a:pt x="87122" y="1375029"/>
                  </a:cubicBezTo>
                  <a:cubicBezTo>
                    <a:pt x="599694" y="1375029"/>
                    <a:pt x="1118235" y="1033018"/>
                    <a:pt x="1128776" y="379349"/>
                  </a:cubicBezTo>
                  <a:lnTo>
                    <a:pt x="1129919" y="127"/>
                  </a:lnTo>
                  <a:close/>
                </a:path>
              </a:pathLst>
            </a:custGeom>
            <a:solidFill>
              <a:srgbClr val="3C63A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2"/>
            <p:cNvSpPr/>
            <p:nvPr/>
          </p:nvSpPr>
          <p:spPr>
            <a:xfrm>
              <a:off x="602996" y="111760"/>
              <a:ext cx="2094103" cy="2256155"/>
            </a:xfrm>
            <a:custGeom>
              <a:rect b="b" l="l" r="r" t="t"/>
              <a:pathLst>
                <a:path extrusionOk="0" h="2256155" w="2094103">
                  <a:moveTo>
                    <a:pt x="1502156" y="1034669"/>
                  </a:moveTo>
                  <a:lnTo>
                    <a:pt x="1502156" y="1649857"/>
                  </a:lnTo>
                  <a:lnTo>
                    <a:pt x="2094103" y="1649857"/>
                  </a:lnTo>
                  <a:lnTo>
                    <a:pt x="2090293" y="1015746"/>
                  </a:lnTo>
                  <a:cubicBezTo>
                    <a:pt x="2090293" y="348869"/>
                    <a:pt x="1564132" y="0"/>
                    <a:pt x="1044321" y="0"/>
                  </a:cubicBezTo>
                  <a:cubicBezTo>
                    <a:pt x="526415" y="0"/>
                    <a:pt x="2159" y="348869"/>
                    <a:pt x="2159" y="1015746"/>
                  </a:cubicBezTo>
                  <a:lnTo>
                    <a:pt x="0" y="2256155"/>
                  </a:lnTo>
                  <a:lnTo>
                    <a:pt x="590296" y="2256155"/>
                  </a:lnTo>
                  <a:lnTo>
                    <a:pt x="590296" y="1034669"/>
                  </a:lnTo>
                  <a:cubicBezTo>
                    <a:pt x="590296" y="599440"/>
                    <a:pt x="937768" y="565531"/>
                    <a:pt x="1044321" y="565531"/>
                  </a:cubicBezTo>
                  <a:cubicBezTo>
                    <a:pt x="1151763" y="565531"/>
                    <a:pt x="1502156" y="599313"/>
                    <a:pt x="1502156" y="1034669"/>
                  </a:cubicBezTo>
                </a:path>
              </a:pathLst>
            </a:custGeom>
            <a:solidFill>
              <a:srgbClr val="F6A1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2"/>
            <p:cNvSpPr/>
            <p:nvPr/>
          </p:nvSpPr>
          <p:spPr>
            <a:xfrm>
              <a:off x="2104898" y="1738376"/>
              <a:ext cx="2091944" cy="1997583"/>
            </a:xfrm>
            <a:custGeom>
              <a:rect b="b" l="l" r="r" t="t"/>
              <a:pathLst>
                <a:path extrusionOk="0" h="1997583" w="2091944">
                  <a:moveTo>
                    <a:pt x="1503680" y="924052"/>
                  </a:moveTo>
                  <a:lnTo>
                    <a:pt x="1503680" y="962914"/>
                  </a:lnTo>
                  <a:cubicBezTo>
                    <a:pt x="1503680" y="1398143"/>
                    <a:pt x="1156081" y="1432052"/>
                    <a:pt x="1049655" y="1432052"/>
                  </a:cubicBezTo>
                  <a:cubicBezTo>
                    <a:pt x="942213" y="1432052"/>
                    <a:pt x="591820" y="1398270"/>
                    <a:pt x="591820" y="962914"/>
                  </a:cubicBezTo>
                  <a:lnTo>
                    <a:pt x="591820" y="0"/>
                  </a:lnTo>
                  <a:lnTo>
                    <a:pt x="0" y="0"/>
                  </a:lnTo>
                  <a:lnTo>
                    <a:pt x="4318" y="1001776"/>
                  </a:lnTo>
                  <a:cubicBezTo>
                    <a:pt x="14859" y="1655445"/>
                    <a:pt x="535178" y="1997583"/>
                    <a:pt x="1049782" y="1997583"/>
                  </a:cubicBezTo>
                  <a:cubicBezTo>
                    <a:pt x="1567688" y="1997583"/>
                    <a:pt x="2091944" y="1648714"/>
                    <a:pt x="2091944" y="981837"/>
                  </a:cubicBezTo>
                  <a:lnTo>
                    <a:pt x="2091944" y="924179"/>
                  </a:lnTo>
                  <a:close/>
                </a:path>
              </a:pathLst>
            </a:custGeom>
            <a:solidFill>
              <a:srgbClr val="E841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2"/>
            <p:cNvSpPr/>
            <p:nvPr/>
          </p:nvSpPr>
          <p:spPr>
            <a:xfrm>
              <a:off x="5105400" y="1874012"/>
              <a:ext cx="2088134" cy="1857502"/>
            </a:xfrm>
            <a:custGeom>
              <a:rect b="b" l="l" r="r" t="t"/>
              <a:pathLst>
                <a:path extrusionOk="0" h="1857502" w="2088134">
                  <a:moveTo>
                    <a:pt x="1499997" y="0"/>
                  </a:moveTo>
                  <a:lnTo>
                    <a:pt x="1499997" y="822833"/>
                  </a:lnTo>
                  <a:cubicBezTo>
                    <a:pt x="1499997" y="1258062"/>
                    <a:pt x="1152525" y="1291971"/>
                    <a:pt x="1045972" y="1291971"/>
                  </a:cubicBezTo>
                  <a:cubicBezTo>
                    <a:pt x="938530" y="1291971"/>
                    <a:pt x="588137" y="1258189"/>
                    <a:pt x="588137" y="822833"/>
                  </a:cubicBezTo>
                  <a:lnTo>
                    <a:pt x="589661" y="0"/>
                  </a:lnTo>
                  <a:lnTo>
                    <a:pt x="0" y="0"/>
                  </a:lnTo>
                  <a:lnTo>
                    <a:pt x="0" y="841756"/>
                  </a:lnTo>
                  <a:cubicBezTo>
                    <a:pt x="0" y="1508633"/>
                    <a:pt x="526161" y="1857502"/>
                    <a:pt x="1045972" y="1857502"/>
                  </a:cubicBezTo>
                  <a:cubicBezTo>
                    <a:pt x="1563878" y="1857502"/>
                    <a:pt x="2088134" y="1508633"/>
                    <a:pt x="2088134" y="841756"/>
                  </a:cubicBezTo>
                  <a:lnTo>
                    <a:pt x="2088134" y="0"/>
                  </a:lnTo>
                  <a:close/>
                </a:path>
              </a:pathLst>
            </a:custGeom>
            <a:solidFill>
              <a:srgbClr val="00794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2"/>
            <p:cNvSpPr/>
            <p:nvPr/>
          </p:nvSpPr>
          <p:spPr>
            <a:xfrm>
              <a:off x="6602857" y="65913"/>
              <a:ext cx="1124203" cy="1812544"/>
            </a:xfrm>
            <a:custGeom>
              <a:rect b="b" l="l" r="r" t="t"/>
              <a:pathLst>
                <a:path extrusionOk="0" h="1812544" w="1124203">
                  <a:moveTo>
                    <a:pt x="1120394" y="3302"/>
                  </a:moveTo>
                  <a:lnTo>
                    <a:pt x="1059815" y="508"/>
                  </a:lnTo>
                  <a:cubicBezTo>
                    <a:pt x="1055243" y="254"/>
                    <a:pt x="1050544" y="0"/>
                    <a:pt x="1045845" y="0"/>
                  </a:cubicBezTo>
                  <a:cubicBezTo>
                    <a:pt x="550164" y="0"/>
                    <a:pt x="49022" y="317627"/>
                    <a:pt x="3683" y="925449"/>
                  </a:cubicBezTo>
                  <a:lnTo>
                    <a:pt x="2921" y="925449"/>
                  </a:lnTo>
                  <a:lnTo>
                    <a:pt x="2921" y="935863"/>
                  </a:lnTo>
                  <a:cubicBezTo>
                    <a:pt x="1143" y="962025"/>
                    <a:pt x="0" y="988568"/>
                    <a:pt x="0" y="1015746"/>
                  </a:cubicBezTo>
                  <a:lnTo>
                    <a:pt x="0" y="1812544"/>
                  </a:lnTo>
                  <a:lnTo>
                    <a:pt x="591058" y="1812544"/>
                  </a:lnTo>
                  <a:lnTo>
                    <a:pt x="591058" y="978789"/>
                  </a:lnTo>
                  <a:cubicBezTo>
                    <a:pt x="620141" y="597154"/>
                    <a:pt x="943356" y="565404"/>
                    <a:pt x="1045972" y="565404"/>
                  </a:cubicBezTo>
                  <a:lnTo>
                    <a:pt x="1124204" y="568452"/>
                  </a:lnTo>
                  <a:close/>
                </a:path>
              </a:pathLst>
            </a:custGeom>
            <a:solidFill>
              <a:srgbClr val="F6A1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4" name="Google Shape;104;p2"/>
          <p:cNvGrpSpPr/>
          <p:nvPr/>
        </p:nvGrpSpPr>
        <p:grpSpPr>
          <a:xfrm>
            <a:off x="42862" y="-48991"/>
            <a:ext cx="5138184" cy="10287001"/>
            <a:chOff x="63500" y="268986"/>
            <a:chExt cx="7612126" cy="15240001"/>
          </a:xfrm>
        </p:grpSpPr>
        <p:sp>
          <p:nvSpPr>
            <p:cNvPr id="105" name="Google Shape;105;p2"/>
            <p:cNvSpPr/>
            <p:nvPr/>
          </p:nvSpPr>
          <p:spPr>
            <a:xfrm>
              <a:off x="74422" y="268986"/>
              <a:ext cx="7600950" cy="15240001"/>
            </a:xfrm>
            <a:custGeom>
              <a:rect b="b" l="l" r="r" t="t"/>
              <a:pathLst>
                <a:path extrusionOk="0" h="15240001" w="7600950">
                  <a:moveTo>
                    <a:pt x="0" y="0"/>
                  </a:moveTo>
                  <a:lnTo>
                    <a:pt x="0" y="15240001"/>
                  </a:lnTo>
                  <a:lnTo>
                    <a:pt x="7600950" y="15240001"/>
                  </a:lnTo>
                  <a:lnTo>
                    <a:pt x="7600950" y="0"/>
                  </a:lnTo>
                  <a:close/>
                </a:path>
              </a:pathLst>
            </a:custGeom>
            <a:solidFill>
              <a:srgbClr val="3C62AC"/>
            </a:solidFill>
            <a:ln>
              <a:noFill/>
            </a:ln>
          </p:spPr>
        </p:sp>
        <p:sp>
          <p:nvSpPr>
            <p:cNvPr id="106" name="Google Shape;106;p2"/>
            <p:cNvSpPr/>
            <p:nvPr/>
          </p:nvSpPr>
          <p:spPr>
            <a:xfrm>
              <a:off x="63500" y="11601450"/>
              <a:ext cx="7612126" cy="3661919"/>
            </a:xfrm>
            <a:custGeom>
              <a:rect b="b" l="l" r="r" t="t"/>
              <a:pathLst>
                <a:path extrusionOk="0" h="3661919" w="7612126">
                  <a:moveTo>
                    <a:pt x="78232" y="0"/>
                  </a:moveTo>
                  <a:cubicBezTo>
                    <a:pt x="73406" y="0"/>
                    <a:pt x="68580" y="254"/>
                    <a:pt x="60325" y="762"/>
                  </a:cubicBezTo>
                  <a:lnTo>
                    <a:pt x="0" y="3810"/>
                  </a:lnTo>
                  <a:lnTo>
                    <a:pt x="0" y="568325"/>
                  </a:lnTo>
                  <a:lnTo>
                    <a:pt x="78232" y="565531"/>
                  </a:lnTo>
                  <a:cubicBezTo>
                    <a:pt x="185674" y="565531"/>
                    <a:pt x="536067" y="599313"/>
                    <a:pt x="536067" y="1034669"/>
                  </a:cubicBezTo>
                  <a:lnTo>
                    <a:pt x="536067" y="1728090"/>
                  </a:lnTo>
                  <a:lnTo>
                    <a:pt x="537718" y="2643887"/>
                  </a:lnTo>
                  <a:cubicBezTo>
                    <a:pt x="537718" y="2895093"/>
                    <a:pt x="612394" y="3101214"/>
                    <a:pt x="733298" y="3260472"/>
                  </a:cubicBezTo>
                  <a:cubicBezTo>
                    <a:pt x="932688" y="3525013"/>
                    <a:pt x="1259078" y="3661411"/>
                    <a:pt x="1583309" y="3661919"/>
                  </a:cubicBezTo>
                  <a:lnTo>
                    <a:pt x="1587500" y="3661919"/>
                  </a:lnTo>
                  <a:cubicBezTo>
                    <a:pt x="2099437" y="3661031"/>
                    <a:pt x="2616581" y="3319019"/>
                    <a:pt x="2626995" y="2666239"/>
                  </a:cubicBezTo>
                  <a:lnTo>
                    <a:pt x="2628138" y="2294128"/>
                  </a:lnTo>
                  <a:lnTo>
                    <a:pt x="2628138" y="2294128"/>
                  </a:lnTo>
                  <a:lnTo>
                    <a:pt x="2628138" y="1072515"/>
                  </a:lnTo>
                  <a:cubicBezTo>
                    <a:pt x="2628138" y="637286"/>
                    <a:pt x="2975610" y="603377"/>
                    <a:pt x="3082163" y="603377"/>
                  </a:cubicBezTo>
                  <a:cubicBezTo>
                    <a:pt x="3179445" y="603377"/>
                    <a:pt x="3476117" y="631190"/>
                    <a:pt x="3531108" y="959993"/>
                  </a:cubicBezTo>
                  <a:cubicBezTo>
                    <a:pt x="3536696" y="993649"/>
                    <a:pt x="3539617" y="1030478"/>
                    <a:pt x="3539617" y="1070737"/>
                  </a:cubicBezTo>
                  <a:lnTo>
                    <a:pt x="3539871" y="1176020"/>
                  </a:lnTo>
                  <a:lnTo>
                    <a:pt x="3539871" y="1664461"/>
                  </a:lnTo>
                  <a:lnTo>
                    <a:pt x="3539617" y="1664461"/>
                  </a:lnTo>
                  <a:lnTo>
                    <a:pt x="3543935" y="2666237"/>
                  </a:lnTo>
                  <a:cubicBezTo>
                    <a:pt x="3554476" y="3319906"/>
                    <a:pt x="4074795" y="3661918"/>
                    <a:pt x="4589399" y="3661918"/>
                  </a:cubicBezTo>
                  <a:cubicBezTo>
                    <a:pt x="5107305" y="3661918"/>
                    <a:pt x="5631561" y="3313049"/>
                    <a:pt x="5631561" y="2646172"/>
                  </a:cubicBezTo>
                  <a:lnTo>
                    <a:pt x="5631561" y="2644648"/>
                  </a:lnTo>
                  <a:cubicBezTo>
                    <a:pt x="5631561" y="2644394"/>
                    <a:pt x="5631561" y="2644139"/>
                    <a:pt x="5631561" y="2643885"/>
                  </a:cubicBezTo>
                  <a:lnTo>
                    <a:pt x="5631561" y="1051306"/>
                  </a:lnTo>
                  <a:lnTo>
                    <a:pt x="5631307" y="1051306"/>
                  </a:lnTo>
                  <a:cubicBezTo>
                    <a:pt x="5641848" y="635127"/>
                    <a:pt x="5979542" y="601600"/>
                    <a:pt x="6084316" y="601600"/>
                  </a:cubicBezTo>
                  <a:cubicBezTo>
                    <a:pt x="6191758" y="601600"/>
                    <a:pt x="6542151" y="635381"/>
                    <a:pt x="6542151" y="1070738"/>
                  </a:cubicBezTo>
                  <a:lnTo>
                    <a:pt x="6540627" y="1600836"/>
                  </a:lnTo>
                  <a:lnTo>
                    <a:pt x="6540627" y="1799972"/>
                  </a:lnTo>
                  <a:lnTo>
                    <a:pt x="6540373" y="1799972"/>
                  </a:lnTo>
                  <a:lnTo>
                    <a:pt x="6540373" y="2641729"/>
                  </a:lnTo>
                  <a:cubicBezTo>
                    <a:pt x="6540373" y="2704340"/>
                    <a:pt x="6544945" y="2764030"/>
                    <a:pt x="6553835" y="2821053"/>
                  </a:cubicBezTo>
                  <a:cubicBezTo>
                    <a:pt x="6638163" y="3372360"/>
                    <a:pt x="7115048" y="3659507"/>
                    <a:pt x="7586599" y="3659507"/>
                  </a:cubicBezTo>
                  <a:cubicBezTo>
                    <a:pt x="7595108" y="3659507"/>
                    <a:pt x="7603617" y="3659380"/>
                    <a:pt x="7612126" y="3659253"/>
                  </a:cubicBezTo>
                  <a:lnTo>
                    <a:pt x="7612126" y="3659253"/>
                  </a:lnTo>
                  <a:lnTo>
                    <a:pt x="7612126" y="3091309"/>
                  </a:lnTo>
                  <a:lnTo>
                    <a:pt x="7612126" y="3091309"/>
                  </a:lnTo>
                  <a:cubicBezTo>
                    <a:pt x="7602474" y="3091817"/>
                    <a:pt x="7593838" y="3091945"/>
                    <a:pt x="7586345" y="3091945"/>
                  </a:cubicBezTo>
                  <a:cubicBezTo>
                    <a:pt x="7487538" y="3091945"/>
                    <a:pt x="7182738" y="3063242"/>
                    <a:pt x="7134987" y="2719200"/>
                  </a:cubicBezTo>
                  <a:cubicBezTo>
                    <a:pt x="7131050" y="2690116"/>
                    <a:pt x="7128891" y="2658748"/>
                    <a:pt x="7128891" y="2624965"/>
                  </a:cubicBezTo>
                  <a:lnTo>
                    <a:pt x="7129273" y="2291336"/>
                  </a:lnTo>
                  <a:lnTo>
                    <a:pt x="7130162" y="1799974"/>
                  </a:lnTo>
                  <a:lnTo>
                    <a:pt x="7129654" y="1799974"/>
                  </a:lnTo>
                  <a:lnTo>
                    <a:pt x="7130416" y="1051817"/>
                  </a:lnTo>
                  <a:cubicBezTo>
                    <a:pt x="7130416" y="385067"/>
                    <a:pt x="6604255" y="36071"/>
                    <a:pt x="6084444" y="36071"/>
                  </a:cubicBezTo>
                  <a:cubicBezTo>
                    <a:pt x="5566538" y="36071"/>
                    <a:pt x="5042282" y="384940"/>
                    <a:pt x="5042282" y="1051817"/>
                  </a:cubicBezTo>
                  <a:lnTo>
                    <a:pt x="5042282" y="2335279"/>
                  </a:lnTo>
                  <a:lnTo>
                    <a:pt x="5043552" y="2622680"/>
                  </a:lnTo>
                  <a:lnTo>
                    <a:pt x="5043552" y="2625601"/>
                  </a:lnTo>
                  <a:cubicBezTo>
                    <a:pt x="5043171" y="3060195"/>
                    <a:pt x="4695953" y="3093977"/>
                    <a:pt x="4589527" y="3093977"/>
                  </a:cubicBezTo>
                  <a:cubicBezTo>
                    <a:pt x="4482085" y="3093977"/>
                    <a:pt x="4131692" y="3060195"/>
                    <a:pt x="4131692" y="2624840"/>
                  </a:cubicBezTo>
                  <a:lnTo>
                    <a:pt x="4131692" y="2620902"/>
                  </a:lnTo>
                  <a:lnTo>
                    <a:pt x="4131692" y="1687579"/>
                  </a:lnTo>
                  <a:lnTo>
                    <a:pt x="4131946" y="1687579"/>
                  </a:lnTo>
                  <a:lnTo>
                    <a:pt x="4128136" y="1053468"/>
                  </a:lnTo>
                  <a:cubicBezTo>
                    <a:pt x="4128136" y="990603"/>
                    <a:pt x="4123437" y="930532"/>
                    <a:pt x="4114547" y="873255"/>
                  </a:cubicBezTo>
                  <a:cubicBezTo>
                    <a:pt x="4029711" y="322711"/>
                    <a:pt x="3553207" y="35944"/>
                    <a:pt x="3082037" y="35944"/>
                  </a:cubicBezTo>
                  <a:cubicBezTo>
                    <a:pt x="2564131" y="35944"/>
                    <a:pt x="2039875" y="384813"/>
                    <a:pt x="2039875" y="1051690"/>
                  </a:cubicBezTo>
                  <a:lnTo>
                    <a:pt x="2038859" y="1831342"/>
                  </a:lnTo>
                  <a:lnTo>
                    <a:pt x="2038097" y="2286764"/>
                  </a:lnTo>
                  <a:lnTo>
                    <a:pt x="2038097" y="2286764"/>
                  </a:lnTo>
                  <a:lnTo>
                    <a:pt x="2038097" y="2288797"/>
                  </a:lnTo>
                  <a:lnTo>
                    <a:pt x="2038097" y="2294004"/>
                  </a:lnTo>
                  <a:lnTo>
                    <a:pt x="2038097" y="2294004"/>
                  </a:lnTo>
                  <a:lnTo>
                    <a:pt x="2038224" y="2317372"/>
                  </a:lnTo>
                  <a:lnTo>
                    <a:pt x="2037843" y="2624838"/>
                  </a:lnTo>
                  <a:cubicBezTo>
                    <a:pt x="2037843" y="3060067"/>
                    <a:pt x="1690371" y="3093975"/>
                    <a:pt x="1583818" y="3093975"/>
                  </a:cubicBezTo>
                  <a:cubicBezTo>
                    <a:pt x="1511809" y="3093975"/>
                    <a:pt x="1330326" y="3078736"/>
                    <a:pt x="1218693" y="2937258"/>
                  </a:cubicBezTo>
                  <a:cubicBezTo>
                    <a:pt x="1164972" y="2867916"/>
                    <a:pt x="1127761" y="2768856"/>
                    <a:pt x="1127761" y="2627250"/>
                  </a:cubicBezTo>
                  <a:lnTo>
                    <a:pt x="1127761" y="1684275"/>
                  </a:lnTo>
                  <a:lnTo>
                    <a:pt x="1125983" y="1684275"/>
                  </a:lnTo>
                  <a:lnTo>
                    <a:pt x="1125983" y="1079373"/>
                  </a:lnTo>
                  <a:lnTo>
                    <a:pt x="1124459" y="1079373"/>
                  </a:lnTo>
                  <a:lnTo>
                    <a:pt x="1124459" y="1015746"/>
                  </a:lnTo>
                  <a:cubicBezTo>
                    <a:pt x="1124459" y="348869"/>
                    <a:pt x="598298" y="0"/>
                    <a:pt x="78487"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7" name="Google Shape;107;p2"/>
          <p:cNvSpPr/>
          <p:nvPr/>
        </p:nvSpPr>
        <p:spPr>
          <a:xfrm>
            <a:off x="14169512" y="9025546"/>
            <a:ext cx="3089788" cy="888314"/>
          </a:xfrm>
          <a:custGeom>
            <a:rect b="b" l="l" r="r" t="t"/>
            <a:pathLst>
              <a:path extrusionOk="0" h="888314" w="3089788">
                <a:moveTo>
                  <a:pt x="0" y="0"/>
                </a:moveTo>
                <a:lnTo>
                  <a:pt x="3089788" y="0"/>
                </a:lnTo>
                <a:lnTo>
                  <a:pt x="3089788" y="888314"/>
                </a:lnTo>
                <a:lnTo>
                  <a:pt x="0" y="888314"/>
                </a:lnTo>
                <a:lnTo>
                  <a:pt x="0" y="0"/>
                </a:lnTo>
                <a:close/>
              </a:path>
            </a:pathLst>
          </a:custGeom>
          <a:blipFill rotWithShape="1">
            <a:blip r:embed="rId4">
              <a:alphaModFix/>
            </a:blip>
            <a:stretch>
              <a:fillRect b="0" l="0" r="0" t="0"/>
            </a:stretch>
          </a:blipFill>
          <a:ln>
            <a:noFill/>
          </a:ln>
        </p:spPr>
      </p:sp>
      <p:sp>
        <p:nvSpPr>
          <p:cNvPr id="108" name="Google Shape;108;p2"/>
          <p:cNvSpPr txBox="1"/>
          <p:nvPr/>
        </p:nvSpPr>
        <p:spPr>
          <a:xfrm>
            <a:off x="7419864" y="6662740"/>
            <a:ext cx="10230900" cy="1126800"/>
          </a:xfrm>
          <a:prstGeom prst="rect">
            <a:avLst/>
          </a:prstGeom>
          <a:noFill/>
          <a:ln>
            <a:noFill/>
          </a:ln>
        </p:spPr>
        <p:txBody>
          <a:bodyPr anchorCtr="0" anchor="t" bIns="0" lIns="0" spcFirstLastPara="1" rIns="0" wrap="square" tIns="0">
            <a:spAutoFit/>
          </a:bodyPr>
          <a:lstStyle/>
          <a:p>
            <a:pPr indent="0" lvl="0" marL="0" marR="0" rtl="0" algn="r">
              <a:lnSpc>
                <a:spcPct val="110000"/>
              </a:lnSpc>
              <a:spcBef>
                <a:spcPts val="0"/>
              </a:spcBef>
              <a:spcAft>
                <a:spcPts val="0"/>
              </a:spcAft>
              <a:buClr>
                <a:srgbClr val="000000"/>
              </a:buClr>
              <a:buSzPts val="5600"/>
              <a:buFont typeface="Arial"/>
              <a:buNone/>
            </a:pPr>
            <a:r>
              <a:rPr lang="en-US" sz="4200">
                <a:solidFill>
                  <a:srgbClr val="191919"/>
                </a:solidFill>
                <a:latin typeface="Poppins"/>
                <a:ea typeface="Poppins"/>
                <a:cs typeface="Poppins"/>
                <a:sym typeface="Poppins"/>
              </a:rPr>
              <a:t>EQAR Members dialogue</a:t>
            </a:r>
            <a:endParaRPr sz="4200">
              <a:solidFill>
                <a:srgbClr val="191919"/>
              </a:solidFill>
              <a:latin typeface="Poppins"/>
              <a:ea typeface="Poppins"/>
              <a:cs typeface="Poppins"/>
              <a:sym typeface="Poppins"/>
            </a:endParaRPr>
          </a:p>
          <a:p>
            <a:pPr indent="0" lvl="0" marL="0" marR="0" rtl="0" algn="r">
              <a:lnSpc>
                <a:spcPct val="110000"/>
              </a:lnSpc>
              <a:spcBef>
                <a:spcPts val="0"/>
              </a:spcBef>
              <a:spcAft>
                <a:spcPts val="0"/>
              </a:spcAft>
              <a:buClr>
                <a:srgbClr val="000000"/>
              </a:buClr>
              <a:buSzPts val="5600"/>
              <a:buFont typeface="Arial"/>
              <a:buNone/>
            </a:pPr>
            <a:r>
              <a:rPr lang="en-US" sz="2700">
                <a:solidFill>
                  <a:srgbClr val="191919"/>
                </a:solidFill>
                <a:latin typeface="Poppins"/>
                <a:ea typeface="Poppins"/>
                <a:cs typeface="Poppins"/>
                <a:sym typeface="Poppins"/>
              </a:rPr>
              <a:t>Lana Par Vice-president of ESU</a:t>
            </a:r>
            <a:endParaRPr sz="2700">
              <a:solidFill>
                <a:srgbClr val="191919"/>
              </a:solidFill>
              <a:latin typeface="Poppins"/>
              <a:ea typeface="Poppins"/>
              <a:cs typeface="Poppins"/>
              <a:sym typeface="Poppi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7"/>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73196" l="0" r="0" t="-5014"/>
            </a:stretch>
          </a:blipFill>
          <a:ln>
            <a:noFill/>
          </a:ln>
        </p:spPr>
      </p:sp>
      <p:sp>
        <p:nvSpPr>
          <p:cNvPr id="114" name="Google Shape;114;p7"/>
          <p:cNvSpPr txBox="1"/>
          <p:nvPr/>
        </p:nvSpPr>
        <p:spPr>
          <a:xfrm>
            <a:off x="216850" y="516750"/>
            <a:ext cx="16396500" cy="18102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Clr>
                <a:srgbClr val="000000"/>
              </a:buClr>
              <a:buSzPts val="5800"/>
              <a:buFont typeface="Arial"/>
              <a:buNone/>
            </a:pPr>
            <a:r>
              <a:rPr b="1" lang="en-US" sz="5600">
                <a:solidFill>
                  <a:srgbClr val="191919"/>
                </a:solidFill>
                <a:latin typeface="Poppins"/>
                <a:ea typeface="Poppins"/>
                <a:cs typeface="Poppins"/>
                <a:sym typeface="Poppins"/>
              </a:rPr>
              <a:t>Importance of </a:t>
            </a:r>
            <a:endParaRPr b="1" sz="5600">
              <a:solidFill>
                <a:srgbClr val="191919"/>
              </a:solidFill>
              <a:latin typeface="Poppins"/>
              <a:ea typeface="Poppins"/>
              <a:cs typeface="Poppins"/>
              <a:sym typeface="Poppins"/>
            </a:endParaRPr>
          </a:p>
          <a:p>
            <a:pPr indent="0" lvl="0" marL="0" marR="0" rtl="0" algn="l">
              <a:lnSpc>
                <a:spcPct val="110000"/>
              </a:lnSpc>
              <a:spcBef>
                <a:spcPts val="0"/>
              </a:spcBef>
              <a:spcAft>
                <a:spcPts val="0"/>
              </a:spcAft>
              <a:buClr>
                <a:srgbClr val="000000"/>
              </a:buClr>
              <a:buSzPts val="5800"/>
              <a:buFont typeface="Arial"/>
              <a:buNone/>
            </a:pPr>
            <a:r>
              <a:rPr b="1" lang="en-US" sz="5600">
                <a:solidFill>
                  <a:srgbClr val="191919"/>
                </a:solidFill>
                <a:latin typeface="Poppins"/>
                <a:ea typeface="Poppins"/>
                <a:cs typeface="Poppins"/>
                <a:sym typeface="Poppins"/>
              </a:rPr>
              <a:t>internationalisation</a:t>
            </a:r>
            <a:endParaRPr b="1" i="0" sz="5600" u="none" cap="none" strike="noStrike">
              <a:solidFill>
                <a:srgbClr val="000000"/>
              </a:solidFill>
              <a:latin typeface="Poppins"/>
              <a:ea typeface="Poppins"/>
              <a:cs typeface="Poppins"/>
              <a:sym typeface="Poppins"/>
            </a:endParaRPr>
          </a:p>
        </p:txBody>
      </p:sp>
      <p:grpSp>
        <p:nvGrpSpPr>
          <p:cNvPr id="115" name="Google Shape;115;p7"/>
          <p:cNvGrpSpPr/>
          <p:nvPr/>
        </p:nvGrpSpPr>
        <p:grpSpPr>
          <a:xfrm>
            <a:off x="4513134" y="1201806"/>
            <a:ext cx="8073180" cy="7883352"/>
            <a:chOff x="2256567" y="677103"/>
            <a:chExt cx="4036590" cy="3941676"/>
          </a:xfrm>
        </p:grpSpPr>
        <p:sp>
          <p:nvSpPr>
            <p:cNvPr id="116" name="Google Shape;116;p7"/>
            <p:cNvSpPr/>
            <p:nvPr/>
          </p:nvSpPr>
          <p:spPr>
            <a:xfrm rot="-6597333">
              <a:off x="4296826" y="3950027"/>
              <a:ext cx="586303" cy="586303"/>
            </a:xfrm>
            <a:prstGeom prst="ellipse">
              <a:avLst/>
            </a:prstGeom>
            <a:solidFill>
              <a:srgbClr val="83E3DA"/>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
          <p:nvSpPr>
            <p:cNvPr id="117" name="Google Shape;117;p7"/>
            <p:cNvSpPr/>
            <p:nvPr/>
          </p:nvSpPr>
          <p:spPr>
            <a:xfrm rot="-6599386">
              <a:off x="2318596" y="1407533"/>
              <a:ext cx="440541" cy="440541"/>
            </a:xfrm>
            <a:prstGeom prst="ellipse">
              <a:avLst/>
            </a:prstGeom>
            <a:solidFill>
              <a:srgbClr val="83E3DA"/>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
          <p:nvSpPr>
            <p:cNvPr id="118" name="Google Shape;118;p7"/>
            <p:cNvSpPr/>
            <p:nvPr/>
          </p:nvSpPr>
          <p:spPr>
            <a:xfrm rot="-6598839">
              <a:off x="2887641" y="2346984"/>
              <a:ext cx="1199287" cy="1199287"/>
            </a:xfrm>
            <a:prstGeom prst="ellipse">
              <a:avLst/>
            </a:prstGeom>
            <a:solidFill>
              <a:srgbClr val="83E3DA"/>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
          <p:nvSpPr>
            <p:cNvPr id="119" name="Google Shape;119;p7"/>
            <p:cNvSpPr/>
            <p:nvPr/>
          </p:nvSpPr>
          <p:spPr>
            <a:xfrm rot="-6598620">
              <a:off x="4374916" y="913763"/>
              <a:ext cx="1681581" cy="1681581"/>
            </a:xfrm>
            <a:prstGeom prst="ellipse">
              <a:avLst/>
            </a:prstGeom>
            <a:solidFill>
              <a:srgbClr val="83E3DA"/>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
          <p:nvSpPr>
            <p:cNvPr id="120" name="Google Shape;120;p7"/>
            <p:cNvSpPr/>
            <p:nvPr/>
          </p:nvSpPr>
          <p:spPr>
            <a:xfrm rot="-6597866">
              <a:off x="2661829" y="2208216"/>
              <a:ext cx="629106" cy="629106"/>
            </a:xfrm>
            <a:prstGeom prst="ellipse">
              <a:avLst/>
            </a:prstGeom>
            <a:solidFill>
              <a:srgbClr val="1B786F"/>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
          <p:nvSpPr>
            <p:cNvPr id="121" name="Google Shape;121;p7"/>
            <p:cNvSpPr/>
            <p:nvPr/>
          </p:nvSpPr>
          <p:spPr>
            <a:xfrm rot="-6597701">
              <a:off x="3267625" y="1113818"/>
              <a:ext cx="274172" cy="274172"/>
            </a:xfrm>
            <a:prstGeom prst="ellipse">
              <a:avLst/>
            </a:prstGeom>
            <a:solidFill>
              <a:srgbClr val="83E3DA"/>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grpSp>
      <p:sp>
        <p:nvSpPr>
          <p:cNvPr id="122" name="Google Shape;122;p7"/>
          <p:cNvSpPr/>
          <p:nvPr/>
        </p:nvSpPr>
        <p:spPr>
          <a:xfrm>
            <a:off x="14899564" y="516758"/>
            <a:ext cx="3126364" cy="511942"/>
          </a:xfrm>
          <a:custGeom>
            <a:rect b="b" l="l" r="r" t="t"/>
            <a:pathLst>
              <a:path extrusionOk="0" h="511942" w="3126364">
                <a:moveTo>
                  <a:pt x="0" y="0"/>
                </a:moveTo>
                <a:lnTo>
                  <a:pt x="3126363" y="0"/>
                </a:lnTo>
                <a:lnTo>
                  <a:pt x="3126363" y="511942"/>
                </a:lnTo>
                <a:lnTo>
                  <a:pt x="0" y="511942"/>
                </a:lnTo>
                <a:lnTo>
                  <a:pt x="0" y="0"/>
                </a:lnTo>
                <a:close/>
              </a:path>
            </a:pathLst>
          </a:custGeom>
          <a:blipFill rotWithShape="1">
            <a:blip r:embed="rId4">
              <a:alphaModFix/>
            </a:blip>
            <a:stretch>
              <a:fillRect b="0" l="0" r="0" t="0"/>
            </a:stretch>
          </a:blipFill>
          <a:ln>
            <a:noFill/>
          </a:ln>
        </p:spPr>
      </p:sp>
      <p:grpSp>
        <p:nvGrpSpPr>
          <p:cNvPr id="123" name="Google Shape;123;p7"/>
          <p:cNvGrpSpPr/>
          <p:nvPr/>
        </p:nvGrpSpPr>
        <p:grpSpPr>
          <a:xfrm>
            <a:off x="8894388" y="3479131"/>
            <a:ext cx="4880400" cy="4880400"/>
            <a:chOff x="4447194" y="1815766"/>
            <a:chExt cx="2440200" cy="2440200"/>
          </a:xfrm>
        </p:grpSpPr>
        <p:sp>
          <p:nvSpPr>
            <p:cNvPr id="124" name="Google Shape;124;p7"/>
            <p:cNvSpPr/>
            <p:nvPr/>
          </p:nvSpPr>
          <p:spPr>
            <a:xfrm>
              <a:off x="4447194" y="1815766"/>
              <a:ext cx="2440200" cy="2440200"/>
            </a:xfrm>
            <a:prstGeom prst="ellipse">
              <a:avLst/>
            </a:prstGeom>
            <a:solidFill>
              <a:srgbClr val="155B55"/>
            </a:solidFill>
            <a:ln>
              <a:noFill/>
            </a:ln>
            <a:effectLst>
              <a:outerShdw blurRad="228600" rotWithShape="0" algn="tl" dir="5400000" dist="50800">
                <a:srgbClr val="000000">
                  <a:alpha val="54900"/>
                </a:srgbClr>
              </a:outerShdw>
            </a:effectLst>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
          <p:nvSpPr>
            <p:cNvPr id="125" name="Google Shape;125;p7"/>
            <p:cNvSpPr txBox="1"/>
            <p:nvPr/>
          </p:nvSpPr>
          <p:spPr>
            <a:xfrm>
              <a:off x="4735950" y="2504275"/>
              <a:ext cx="1862700" cy="1163400"/>
            </a:xfrm>
            <a:prstGeom prst="rect">
              <a:avLst/>
            </a:prstGeom>
            <a:noFill/>
            <a:ln>
              <a:noFill/>
            </a:ln>
          </p:spPr>
          <p:txBody>
            <a:bodyPr anchorCtr="0" anchor="ctr" bIns="182850" lIns="182850" spcFirstLastPara="1" rIns="182850" wrap="square" tIns="182850">
              <a:noAutofit/>
            </a:bodyPr>
            <a:lstStyle/>
            <a:p>
              <a:pPr indent="0" lvl="0" marL="0" rtl="0" algn="ctr">
                <a:spcBef>
                  <a:spcPts val="0"/>
                </a:spcBef>
                <a:spcAft>
                  <a:spcPts val="0"/>
                </a:spcAft>
                <a:buNone/>
              </a:pPr>
              <a:r>
                <a:rPr lang="en-US" sz="2400">
                  <a:solidFill>
                    <a:srgbClr val="FFFFFF"/>
                  </a:solidFill>
                  <a:latin typeface="Roboto"/>
                  <a:ea typeface="Roboto"/>
                  <a:cs typeface="Roboto"/>
                  <a:sym typeface="Roboto"/>
                </a:rPr>
                <a:t>Higher quality education</a:t>
              </a:r>
              <a:endParaRPr sz="2400">
                <a:solidFill>
                  <a:srgbClr val="FFFFFF"/>
                </a:solidFill>
                <a:latin typeface="Roboto"/>
                <a:ea typeface="Roboto"/>
                <a:cs typeface="Roboto"/>
                <a:sym typeface="Roboto"/>
              </a:endParaRPr>
            </a:p>
            <a:p>
              <a:pPr indent="0" lvl="0" marL="0" rtl="0" algn="ctr">
                <a:spcBef>
                  <a:spcPts val="0"/>
                </a:spcBef>
                <a:spcAft>
                  <a:spcPts val="0"/>
                </a:spcAft>
                <a:buNone/>
              </a:pPr>
              <a:r>
                <a:rPr lang="en-US" sz="2400">
                  <a:solidFill>
                    <a:srgbClr val="FFFFFF"/>
                  </a:solidFill>
                  <a:latin typeface="Roboto"/>
                  <a:ea typeface="Roboto"/>
                  <a:cs typeface="Roboto"/>
                  <a:sym typeface="Roboto"/>
                </a:rPr>
                <a:t>Internationalisation = tool for increasing the added values of education</a:t>
              </a:r>
              <a:endParaRPr sz="2400">
                <a:solidFill>
                  <a:srgbClr val="FFFFFF"/>
                </a:solidFill>
                <a:latin typeface="Roboto"/>
                <a:ea typeface="Roboto"/>
                <a:cs typeface="Roboto"/>
                <a:sym typeface="Roboto"/>
              </a:endParaRPr>
            </a:p>
          </p:txBody>
        </p:sp>
      </p:grpSp>
      <p:grpSp>
        <p:nvGrpSpPr>
          <p:cNvPr id="126" name="Google Shape;126;p7"/>
          <p:cNvGrpSpPr/>
          <p:nvPr/>
        </p:nvGrpSpPr>
        <p:grpSpPr>
          <a:xfrm>
            <a:off x="7133873" y="2595707"/>
            <a:ext cx="2847600" cy="2847600"/>
            <a:chOff x="3490737" y="1374053"/>
            <a:chExt cx="1423800" cy="1423800"/>
          </a:xfrm>
        </p:grpSpPr>
        <p:sp>
          <p:nvSpPr>
            <p:cNvPr id="127" name="Google Shape;127;p7"/>
            <p:cNvSpPr/>
            <p:nvPr/>
          </p:nvSpPr>
          <p:spPr>
            <a:xfrm>
              <a:off x="3490737" y="1374053"/>
              <a:ext cx="1423800" cy="1423800"/>
            </a:xfrm>
            <a:prstGeom prst="ellipse">
              <a:avLst/>
            </a:prstGeom>
            <a:solidFill>
              <a:srgbClr val="1D7E75"/>
            </a:solidFill>
            <a:ln>
              <a:noFill/>
            </a:ln>
            <a:effectLst>
              <a:outerShdw blurRad="228600" rotWithShape="0" algn="tl" dir="5400000" dist="50800">
                <a:srgbClr val="000000">
                  <a:alpha val="54900"/>
                </a:srgbClr>
              </a:outerShdw>
            </a:effectLst>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
          <p:nvSpPr>
            <p:cNvPr id="128" name="Google Shape;128;p7"/>
            <p:cNvSpPr txBox="1"/>
            <p:nvPr/>
          </p:nvSpPr>
          <p:spPr>
            <a:xfrm>
              <a:off x="3718754" y="1613603"/>
              <a:ext cx="967800" cy="944700"/>
            </a:xfrm>
            <a:prstGeom prst="rect">
              <a:avLst/>
            </a:prstGeom>
            <a:noFill/>
            <a:ln>
              <a:noFill/>
            </a:ln>
          </p:spPr>
          <p:txBody>
            <a:bodyPr anchorCtr="0" anchor="ctr" bIns="182850" lIns="182850" spcFirstLastPara="1" rIns="182850" wrap="square" tIns="182850">
              <a:noAutofit/>
            </a:bodyPr>
            <a:lstStyle/>
            <a:p>
              <a:pPr indent="0" lvl="0" marL="0" rtl="0" algn="ctr">
                <a:spcBef>
                  <a:spcPts val="0"/>
                </a:spcBef>
                <a:spcAft>
                  <a:spcPts val="0"/>
                </a:spcAft>
                <a:buNone/>
              </a:pPr>
              <a:r>
                <a:rPr lang="en-US" sz="2000">
                  <a:solidFill>
                    <a:srgbClr val="FFFFFF"/>
                  </a:solidFill>
                  <a:latin typeface="Roboto"/>
                  <a:ea typeface="Roboto"/>
                  <a:cs typeface="Roboto"/>
                  <a:sym typeface="Roboto"/>
                </a:rPr>
                <a:t>National and global sustainable </a:t>
              </a:r>
              <a:r>
                <a:rPr lang="en-US" sz="2000">
                  <a:solidFill>
                    <a:srgbClr val="FFFFFF"/>
                  </a:solidFill>
                  <a:latin typeface="Roboto"/>
                  <a:ea typeface="Roboto"/>
                  <a:cs typeface="Roboto"/>
                  <a:sym typeface="Roboto"/>
                </a:rPr>
                <a:t>development</a:t>
              </a:r>
              <a:endParaRPr sz="2000">
                <a:solidFill>
                  <a:srgbClr val="FFFFFF"/>
                </a:solidFill>
                <a:latin typeface="Roboto"/>
                <a:ea typeface="Roboto"/>
                <a:cs typeface="Roboto"/>
                <a:sym typeface="Roboto"/>
              </a:endParaRPr>
            </a:p>
          </p:txBody>
        </p:sp>
      </p:grpSp>
      <p:grpSp>
        <p:nvGrpSpPr>
          <p:cNvPr id="129" name="Google Shape;129;p7"/>
          <p:cNvGrpSpPr/>
          <p:nvPr/>
        </p:nvGrpSpPr>
        <p:grpSpPr>
          <a:xfrm>
            <a:off x="6451506" y="5724178"/>
            <a:ext cx="2997600" cy="2997600"/>
            <a:chOff x="644203" y="3718814"/>
            <a:chExt cx="1498800" cy="1498800"/>
          </a:xfrm>
        </p:grpSpPr>
        <p:sp>
          <p:nvSpPr>
            <p:cNvPr id="130" name="Google Shape;130;p7"/>
            <p:cNvSpPr/>
            <p:nvPr/>
          </p:nvSpPr>
          <p:spPr>
            <a:xfrm>
              <a:off x="644203" y="3718814"/>
              <a:ext cx="1498800" cy="1498800"/>
            </a:xfrm>
            <a:prstGeom prst="ellipse">
              <a:avLst/>
            </a:prstGeom>
            <a:solidFill>
              <a:srgbClr val="1B786F"/>
            </a:solidFill>
            <a:ln>
              <a:noFill/>
            </a:ln>
            <a:effectLst>
              <a:outerShdw blurRad="228600" rotWithShape="0" algn="tl" dir="5400000" dist="50800">
                <a:srgbClr val="000000">
                  <a:alpha val="54900"/>
                </a:srgbClr>
              </a:outerShdw>
            </a:effectLst>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
          <p:nvSpPr>
            <p:cNvPr id="131" name="Google Shape;131;p7"/>
            <p:cNvSpPr txBox="1"/>
            <p:nvPr/>
          </p:nvSpPr>
          <p:spPr>
            <a:xfrm>
              <a:off x="856976" y="3995875"/>
              <a:ext cx="1073400" cy="944700"/>
            </a:xfrm>
            <a:prstGeom prst="rect">
              <a:avLst/>
            </a:prstGeom>
            <a:noFill/>
            <a:ln>
              <a:noFill/>
            </a:ln>
          </p:spPr>
          <p:txBody>
            <a:bodyPr anchorCtr="0" anchor="ctr" bIns="182850" lIns="182850" spcFirstLastPara="1" rIns="182850" wrap="square" tIns="182850">
              <a:noAutofit/>
            </a:bodyPr>
            <a:lstStyle/>
            <a:p>
              <a:pPr indent="0" lvl="0" marL="0" rtl="0" algn="ctr">
                <a:spcBef>
                  <a:spcPts val="0"/>
                </a:spcBef>
                <a:spcAft>
                  <a:spcPts val="0"/>
                </a:spcAft>
                <a:buNone/>
              </a:pPr>
              <a:r>
                <a:rPr lang="en-US" sz="2000">
                  <a:solidFill>
                    <a:srgbClr val="FFFFFF"/>
                  </a:solidFill>
                  <a:latin typeface="Roboto"/>
                  <a:ea typeface="Roboto"/>
                  <a:cs typeface="Roboto"/>
                  <a:sym typeface="Roboto"/>
                </a:rPr>
                <a:t>Personal development and intercultural competencies</a:t>
              </a:r>
              <a:endParaRPr sz="2000">
                <a:solidFill>
                  <a:srgbClr val="FFFFFF"/>
                </a:solidFill>
                <a:latin typeface="Roboto"/>
                <a:ea typeface="Roboto"/>
                <a:cs typeface="Roboto"/>
                <a:sym typeface="Roboto"/>
              </a:endParaRPr>
            </a:p>
          </p:txBody>
        </p:sp>
      </p:grpSp>
      <p:grpSp>
        <p:nvGrpSpPr>
          <p:cNvPr id="132" name="Google Shape;132;p7"/>
          <p:cNvGrpSpPr/>
          <p:nvPr/>
        </p:nvGrpSpPr>
        <p:grpSpPr>
          <a:xfrm>
            <a:off x="11775167" y="2228585"/>
            <a:ext cx="2060523" cy="2060523"/>
            <a:chOff x="3490737" y="1374053"/>
            <a:chExt cx="1423800" cy="1423800"/>
          </a:xfrm>
        </p:grpSpPr>
        <p:sp>
          <p:nvSpPr>
            <p:cNvPr id="133" name="Google Shape;133;p7"/>
            <p:cNvSpPr/>
            <p:nvPr/>
          </p:nvSpPr>
          <p:spPr>
            <a:xfrm>
              <a:off x="3490737" y="1374053"/>
              <a:ext cx="1423800" cy="1423800"/>
            </a:xfrm>
            <a:prstGeom prst="ellipse">
              <a:avLst/>
            </a:prstGeom>
            <a:solidFill>
              <a:srgbClr val="1D7E75"/>
            </a:solidFill>
            <a:ln>
              <a:noFill/>
            </a:ln>
            <a:effectLst>
              <a:outerShdw blurRad="228600" rotWithShape="0" algn="tl" dir="5400000" dist="50800">
                <a:srgbClr val="000000">
                  <a:alpha val="54900"/>
                </a:srgbClr>
              </a:outerShdw>
            </a:effectLst>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
          <p:nvSpPr>
            <p:cNvPr id="134" name="Google Shape;134;p7"/>
            <p:cNvSpPr txBox="1"/>
            <p:nvPr/>
          </p:nvSpPr>
          <p:spPr>
            <a:xfrm>
              <a:off x="3718754" y="1613603"/>
              <a:ext cx="967800" cy="944700"/>
            </a:xfrm>
            <a:prstGeom prst="rect">
              <a:avLst/>
            </a:prstGeom>
            <a:noFill/>
            <a:ln>
              <a:noFill/>
            </a:ln>
          </p:spPr>
          <p:txBody>
            <a:bodyPr anchorCtr="0" anchor="ctr" bIns="182850" lIns="182850" spcFirstLastPara="1" rIns="182850" wrap="square" tIns="182850">
              <a:noAutofit/>
            </a:bodyPr>
            <a:lstStyle/>
            <a:p>
              <a:pPr indent="0" lvl="0" marL="0" rtl="0" algn="ctr">
                <a:spcBef>
                  <a:spcPts val="0"/>
                </a:spcBef>
                <a:spcAft>
                  <a:spcPts val="0"/>
                </a:spcAft>
                <a:buNone/>
              </a:pPr>
              <a:r>
                <a:rPr lang="en-US" sz="2000">
                  <a:solidFill>
                    <a:srgbClr val="FFFFFF"/>
                  </a:solidFill>
                  <a:latin typeface="Roboto"/>
                  <a:ea typeface="Roboto"/>
                  <a:cs typeface="Roboto"/>
                  <a:sym typeface="Roboto"/>
                </a:rPr>
                <a:t>Social cohesion</a:t>
              </a:r>
              <a:endParaRPr sz="2000">
                <a:solidFill>
                  <a:srgbClr val="FFFFFF"/>
                </a:solidFill>
                <a:latin typeface="Roboto"/>
                <a:ea typeface="Roboto"/>
                <a:cs typeface="Roboto"/>
                <a:sym typeface="Roboto"/>
              </a:endParaRPr>
            </a:p>
            <a:p>
              <a:pPr indent="0" lvl="0" marL="0" rtl="0" algn="l">
                <a:spcBef>
                  <a:spcPts val="0"/>
                </a:spcBef>
                <a:spcAft>
                  <a:spcPts val="0"/>
                </a:spcAft>
                <a:buNone/>
              </a:pPr>
              <a:r>
                <a:t/>
              </a:r>
              <a:endParaRPr sz="2000">
                <a:solidFill>
                  <a:srgbClr val="FFFFFF"/>
                </a:solidFill>
                <a:latin typeface="Roboto"/>
                <a:ea typeface="Roboto"/>
                <a:cs typeface="Roboto"/>
                <a:sym typeface="Roboto"/>
              </a:endParaRPr>
            </a:p>
          </p:txBody>
        </p:sp>
      </p:grpSp>
      <p:sp>
        <p:nvSpPr>
          <p:cNvPr id="135" name="Google Shape;135;p7"/>
          <p:cNvSpPr/>
          <p:nvPr/>
        </p:nvSpPr>
        <p:spPr>
          <a:xfrm>
            <a:off x="1154940" y="2228572"/>
            <a:ext cx="5595429" cy="386593"/>
          </a:xfrm>
          <a:custGeom>
            <a:rect b="b" l="l" r="r" t="t"/>
            <a:pathLst>
              <a:path extrusionOk="0" h="386593" w="5595429">
                <a:moveTo>
                  <a:pt x="0" y="0"/>
                </a:moveTo>
                <a:lnTo>
                  <a:pt x="5595429" y="0"/>
                </a:lnTo>
                <a:lnTo>
                  <a:pt x="5595429" y="386593"/>
                </a:lnTo>
                <a:lnTo>
                  <a:pt x="0" y="386593"/>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g30f46242add_0_538"/>
          <p:cNvSpPr/>
          <p:nvPr/>
        </p:nvSpPr>
        <p:spPr>
          <a:xfrm>
            <a:off x="0" y="-13050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73199" l="0" r="0" t="-5009"/>
            </a:stretch>
          </a:blipFill>
          <a:ln>
            <a:noFill/>
          </a:ln>
        </p:spPr>
      </p:sp>
      <p:sp>
        <p:nvSpPr>
          <p:cNvPr id="141" name="Google Shape;141;g30f46242add_0_538"/>
          <p:cNvSpPr txBox="1"/>
          <p:nvPr/>
        </p:nvSpPr>
        <p:spPr>
          <a:xfrm>
            <a:off x="830800" y="516750"/>
            <a:ext cx="16396500" cy="18102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Clr>
                <a:srgbClr val="000000"/>
              </a:buClr>
              <a:buSzPts val="5800"/>
              <a:buFont typeface="Arial"/>
              <a:buNone/>
            </a:pPr>
            <a:r>
              <a:rPr b="1" lang="en-US" sz="5600">
                <a:solidFill>
                  <a:srgbClr val="191919"/>
                </a:solidFill>
                <a:latin typeface="Poppins"/>
                <a:ea typeface="Poppins"/>
                <a:cs typeface="Poppins"/>
                <a:sym typeface="Poppins"/>
              </a:rPr>
              <a:t>Joint programmes from students’ perspective</a:t>
            </a:r>
            <a:endParaRPr b="1" i="0" sz="5600" u="none" cap="none" strike="noStrike">
              <a:solidFill>
                <a:srgbClr val="000000"/>
              </a:solidFill>
              <a:latin typeface="Poppins"/>
              <a:ea typeface="Poppins"/>
              <a:cs typeface="Poppins"/>
              <a:sym typeface="Poppins"/>
            </a:endParaRPr>
          </a:p>
        </p:txBody>
      </p:sp>
      <p:sp>
        <p:nvSpPr>
          <p:cNvPr id="142" name="Google Shape;142;g30f46242add_0_538"/>
          <p:cNvSpPr/>
          <p:nvPr/>
        </p:nvSpPr>
        <p:spPr>
          <a:xfrm>
            <a:off x="14899564" y="516758"/>
            <a:ext cx="3126364" cy="511942"/>
          </a:xfrm>
          <a:custGeom>
            <a:rect b="b" l="l" r="r" t="t"/>
            <a:pathLst>
              <a:path extrusionOk="0" h="511942" w="3126364">
                <a:moveTo>
                  <a:pt x="0" y="0"/>
                </a:moveTo>
                <a:lnTo>
                  <a:pt x="3126363" y="0"/>
                </a:lnTo>
                <a:lnTo>
                  <a:pt x="3126363" y="511942"/>
                </a:lnTo>
                <a:lnTo>
                  <a:pt x="0" y="511942"/>
                </a:lnTo>
                <a:lnTo>
                  <a:pt x="0" y="0"/>
                </a:lnTo>
                <a:close/>
              </a:path>
            </a:pathLst>
          </a:custGeom>
          <a:blipFill rotWithShape="1">
            <a:blip r:embed="rId4">
              <a:alphaModFix/>
            </a:blip>
            <a:stretch>
              <a:fillRect b="0" l="0" r="0" t="0"/>
            </a:stretch>
          </a:blipFill>
          <a:ln>
            <a:noFill/>
          </a:ln>
        </p:spPr>
      </p:sp>
      <p:sp>
        <p:nvSpPr>
          <p:cNvPr id="143" name="Google Shape;143;g30f46242add_0_538"/>
          <p:cNvSpPr/>
          <p:nvPr/>
        </p:nvSpPr>
        <p:spPr>
          <a:xfrm>
            <a:off x="8624028" y="1336872"/>
            <a:ext cx="5595429" cy="386593"/>
          </a:xfrm>
          <a:custGeom>
            <a:rect b="b" l="l" r="r" t="t"/>
            <a:pathLst>
              <a:path extrusionOk="0" h="386593" w="5595429">
                <a:moveTo>
                  <a:pt x="0" y="0"/>
                </a:moveTo>
                <a:lnTo>
                  <a:pt x="5595429" y="0"/>
                </a:lnTo>
                <a:lnTo>
                  <a:pt x="5595429" y="386593"/>
                </a:lnTo>
                <a:lnTo>
                  <a:pt x="0" y="386593"/>
                </a:lnTo>
                <a:lnTo>
                  <a:pt x="0" y="0"/>
                </a:lnTo>
                <a:close/>
              </a:path>
            </a:pathLst>
          </a:custGeom>
          <a:blipFill rotWithShape="1">
            <a:blip r:embed="rId5">
              <a:alphaModFix/>
            </a:blip>
            <a:stretch>
              <a:fillRect b="0" l="0" r="0" t="0"/>
            </a:stretch>
          </a:blipFill>
          <a:ln>
            <a:noFill/>
          </a:ln>
        </p:spPr>
      </p:sp>
      <p:sp>
        <p:nvSpPr>
          <p:cNvPr id="144" name="Google Shape;144;g30f46242add_0_538"/>
          <p:cNvSpPr/>
          <p:nvPr/>
        </p:nvSpPr>
        <p:spPr>
          <a:xfrm>
            <a:off x="830800" y="5554550"/>
            <a:ext cx="4023600" cy="2327100"/>
          </a:xfrm>
          <a:prstGeom prst="snip2DiagRect">
            <a:avLst>
              <a:gd fmla="val 0" name="adj1"/>
              <a:gd fmla="val 166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900">
                <a:latin typeface="Poppins"/>
                <a:ea typeface="Poppins"/>
                <a:cs typeface="Poppins"/>
                <a:sym typeface="Poppins"/>
              </a:rPr>
              <a:t>Financial burden</a:t>
            </a:r>
            <a:endParaRPr sz="2900">
              <a:latin typeface="Poppins"/>
              <a:ea typeface="Poppins"/>
              <a:cs typeface="Poppins"/>
              <a:sym typeface="Poppins"/>
            </a:endParaRPr>
          </a:p>
        </p:txBody>
      </p:sp>
      <p:sp>
        <p:nvSpPr>
          <p:cNvPr id="145" name="Google Shape;145;g30f46242add_0_538"/>
          <p:cNvSpPr/>
          <p:nvPr/>
        </p:nvSpPr>
        <p:spPr>
          <a:xfrm>
            <a:off x="4636950" y="3610225"/>
            <a:ext cx="4023600" cy="2327100"/>
          </a:xfrm>
          <a:prstGeom prst="snip2DiagRect">
            <a:avLst>
              <a:gd fmla="val 0" name="adj1"/>
              <a:gd fmla="val 166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900">
                <a:latin typeface="Poppins"/>
                <a:ea typeface="Poppins"/>
                <a:cs typeface="Poppins"/>
                <a:sym typeface="Poppins"/>
              </a:rPr>
              <a:t>Lack of information</a:t>
            </a:r>
            <a:endParaRPr sz="2900">
              <a:latin typeface="Poppins"/>
              <a:ea typeface="Poppins"/>
              <a:cs typeface="Poppins"/>
              <a:sym typeface="Poppins"/>
            </a:endParaRPr>
          </a:p>
        </p:txBody>
      </p:sp>
      <p:sp>
        <p:nvSpPr>
          <p:cNvPr id="146" name="Google Shape;146;g30f46242add_0_538"/>
          <p:cNvSpPr/>
          <p:nvPr/>
        </p:nvSpPr>
        <p:spPr>
          <a:xfrm>
            <a:off x="5032275" y="6076825"/>
            <a:ext cx="4023600" cy="2327100"/>
          </a:xfrm>
          <a:prstGeom prst="snip2DiagRect">
            <a:avLst>
              <a:gd fmla="val 0" name="adj1"/>
              <a:gd fmla="val 166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900">
                <a:latin typeface="Poppins"/>
                <a:ea typeface="Poppins"/>
                <a:cs typeface="Poppins"/>
                <a:sym typeface="Poppins"/>
              </a:rPr>
              <a:t>Fear of complicated </a:t>
            </a:r>
            <a:r>
              <a:rPr lang="en-US" sz="2900">
                <a:latin typeface="Poppins"/>
                <a:ea typeface="Poppins"/>
                <a:cs typeface="Poppins"/>
                <a:sym typeface="Poppins"/>
              </a:rPr>
              <a:t>procedures</a:t>
            </a:r>
            <a:endParaRPr sz="2900">
              <a:latin typeface="Poppins"/>
              <a:ea typeface="Poppins"/>
              <a:cs typeface="Poppins"/>
              <a:sym typeface="Poppins"/>
            </a:endParaRPr>
          </a:p>
        </p:txBody>
      </p:sp>
      <p:sp>
        <p:nvSpPr>
          <p:cNvPr id="147" name="Google Shape;147;g30f46242add_0_538"/>
          <p:cNvSpPr/>
          <p:nvPr/>
        </p:nvSpPr>
        <p:spPr>
          <a:xfrm>
            <a:off x="8791200" y="3989150"/>
            <a:ext cx="4023600" cy="2327100"/>
          </a:xfrm>
          <a:prstGeom prst="snip2DiagRect">
            <a:avLst>
              <a:gd fmla="val 0" name="adj1"/>
              <a:gd fmla="val 166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br>
              <a:rPr lang="en-US" sz="2900">
                <a:latin typeface="Poppins"/>
                <a:ea typeface="Poppins"/>
                <a:cs typeface="Poppins"/>
                <a:sym typeface="Poppins"/>
              </a:rPr>
            </a:br>
            <a:r>
              <a:rPr lang="en-US" sz="2900">
                <a:latin typeface="Poppins"/>
                <a:ea typeface="Poppins"/>
                <a:cs typeface="Poppins"/>
                <a:sym typeface="Poppins"/>
              </a:rPr>
              <a:t>Students’ services</a:t>
            </a:r>
            <a:endParaRPr sz="2900">
              <a:latin typeface="Poppins"/>
              <a:ea typeface="Poppins"/>
              <a:cs typeface="Poppins"/>
              <a:sym typeface="Poppins"/>
            </a:endParaRPr>
          </a:p>
        </p:txBody>
      </p:sp>
      <p:sp>
        <p:nvSpPr>
          <p:cNvPr id="148" name="Google Shape;148;g30f46242add_0_538"/>
          <p:cNvSpPr/>
          <p:nvPr/>
        </p:nvSpPr>
        <p:spPr>
          <a:xfrm>
            <a:off x="9233750" y="6468625"/>
            <a:ext cx="4023600" cy="2327100"/>
          </a:xfrm>
          <a:prstGeom prst="snip2DiagRect">
            <a:avLst>
              <a:gd fmla="val 0" name="adj1"/>
              <a:gd fmla="val 166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900">
                <a:latin typeface="Poppins"/>
                <a:ea typeface="Poppins"/>
                <a:cs typeface="Poppins"/>
                <a:sym typeface="Poppins"/>
              </a:rPr>
              <a:t>Different approach to local and international students</a:t>
            </a:r>
            <a:endParaRPr sz="2900">
              <a:latin typeface="Poppins"/>
              <a:ea typeface="Poppins"/>
              <a:cs typeface="Poppins"/>
              <a:sym typeface="Poppins"/>
            </a:endParaRPr>
          </a:p>
        </p:txBody>
      </p:sp>
      <p:sp>
        <p:nvSpPr>
          <p:cNvPr id="149" name="Google Shape;149;g30f46242add_0_538"/>
          <p:cNvSpPr/>
          <p:nvPr/>
        </p:nvSpPr>
        <p:spPr>
          <a:xfrm>
            <a:off x="482700" y="3059275"/>
            <a:ext cx="4023600" cy="2327100"/>
          </a:xfrm>
          <a:prstGeom prst="snip2DiagRect">
            <a:avLst>
              <a:gd fmla="val 0" name="adj1"/>
              <a:gd fmla="val 166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900">
                <a:latin typeface="Poppins"/>
                <a:ea typeface="Poppins"/>
                <a:cs typeface="Poppins"/>
                <a:sym typeface="Poppins"/>
              </a:rPr>
              <a:t>Accessibility</a:t>
            </a:r>
            <a:endParaRPr sz="2900">
              <a:latin typeface="Poppins"/>
              <a:ea typeface="Poppins"/>
              <a:cs typeface="Poppins"/>
              <a:sym typeface="Poppins"/>
            </a:endParaRPr>
          </a:p>
        </p:txBody>
      </p:sp>
      <p:sp>
        <p:nvSpPr>
          <p:cNvPr id="150" name="Google Shape;150;g30f46242add_0_538"/>
          <p:cNvSpPr txBox="1"/>
          <p:nvPr/>
        </p:nvSpPr>
        <p:spPr>
          <a:xfrm>
            <a:off x="4481850" y="6270175"/>
            <a:ext cx="138798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51" name="Google Shape;151;g30f46242add_0_538"/>
          <p:cNvSpPr/>
          <p:nvPr/>
        </p:nvSpPr>
        <p:spPr>
          <a:xfrm rot="5400000">
            <a:off x="13309551" y="4661400"/>
            <a:ext cx="4762800" cy="3989700"/>
          </a:xfrm>
          <a:prstGeom prst="wedgeRectCallout">
            <a:avLst>
              <a:gd fmla="val -20833" name="adj1"/>
              <a:gd fmla="val 62500" name="adj2"/>
            </a:avLst>
          </a:prstGeom>
          <a:solidFill>
            <a:srgbClr val="E6B8A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52" name="Google Shape;152;g30f46242add_0_538"/>
          <p:cNvSpPr txBox="1"/>
          <p:nvPr/>
        </p:nvSpPr>
        <p:spPr>
          <a:xfrm>
            <a:off x="14271350" y="5685625"/>
            <a:ext cx="3262200" cy="78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200">
                <a:solidFill>
                  <a:schemeClr val="dk1"/>
                </a:solidFill>
                <a:latin typeface="Poppins"/>
                <a:ea typeface="Poppins"/>
                <a:cs typeface="Poppins"/>
                <a:sym typeface="Poppins"/>
              </a:rPr>
              <a:t>Recognition</a:t>
            </a:r>
            <a:endParaRPr sz="3200">
              <a:solidFill>
                <a:schemeClr val="dk1"/>
              </a:solidFill>
              <a:latin typeface="Poppins"/>
              <a:ea typeface="Poppins"/>
              <a:cs typeface="Poppins"/>
              <a:sym typeface="Poppi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g30f46242add_0_492"/>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73199" l="0" r="0" t="-5009"/>
            </a:stretch>
          </a:blipFill>
          <a:ln>
            <a:noFill/>
          </a:ln>
        </p:spPr>
      </p:sp>
      <p:sp>
        <p:nvSpPr>
          <p:cNvPr id="158" name="Google Shape;158;g30f46242add_0_492"/>
          <p:cNvSpPr txBox="1"/>
          <p:nvPr/>
        </p:nvSpPr>
        <p:spPr>
          <a:xfrm>
            <a:off x="216875" y="408150"/>
            <a:ext cx="14402400" cy="24936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Clr>
                <a:srgbClr val="000000"/>
              </a:buClr>
              <a:buSzPts val="5800"/>
              <a:buFont typeface="Arial"/>
              <a:buNone/>
            </a:pPr>
            <a:r>
              <a:rPr lang="en-US" sz="5500">
                <a:solidFill>
                  <a:srgbClr val="191919"/>
                </a:solidFill>
                <a:latin typeface="Poppins SemiBold"/>
                <a:ea typeface="Poppins SemiBold"/>
                <a:cs typeface="Poppins SemiBold"/>
                <a:sym typeface="Poppins SemiBold"/>
              </a:rPr>
              <a:t>European Approach to the Quality Assurance of Joint Programmes</a:t>
            </a:r>
            <a:endParaRPr sz="5500">
              <a:solidFill>
                <a:srgbClr val="191919"/>
              </a:solidFill>
              <a:latin typeface="Poppins SemiBold"/>
              <a:ea typeface="Poppins SemiBold"/>
              <a:cs typeface="Poppins SemiBold"/>
              <a:sym typeface="Poppins SemiBold"/>
            </a:endParaRPr>
          </a:p>
          <a:p>
            <a:pPr indent="0" lvl="0" marL="0" marR="0" rtl="0" algn="l">
              <a:lnSpc>
                <a:spcPct val="110000"/>
              </a:lnSpc>
              <a:spcBef>
                <a:spcPts val="0"/>
              </a:spcBef>
              <a:spcAft>
                <a:spcPts val="0"/>
              </a:spcAft>
              <a:buClr>
                <a:srgbClr val="000000"/>
              </a:buClr>
              <a:buSzPts val="5800"/>
              <a:buFont typeface="Arial"/>
              <a:buNone/>
            </a:pPr>
            <a:r>
              <a:t/>
            </a:r>
            <a:endParaRPr sz="4100">
              <a:solidFill>
                <a:srgbClr val="191919"/>
              </a:solidFill>
              <a:latin typeface="Poppins SemiBold"/>
              <a:ea typeface="Poppins SemiBold"/>
              <a:cs typeface="Poppins SemiBold"/>
              <a:sym typeface="Poppins SemiBold"/>
            </a:endParaRPr>
          </a:p>
        </p:txBody>
      </p:sp>
      <p:sp>
        <p:nvSpPr>
          <p:cNvPr id="159" name="Google Shape;159;g30f46242add_0_492"/>
          <p:cNvSpPr/>
          <p:nvPr/>
        </p:nvSpPr>
        <p:spPr>
          <a:xfrm>
            <a:off x="14899564" y="516758"/>
            <a:ext cx="3126364" cy="511942"/>
          </a:xfrm>
          <a:custGeom>
            <a:rect b="b" l="l" r="r" t="t"/>
            <a:pathLst>
              <a:path extrusionOk="0" h="511942" w="3126364">
                <a:moveTo>
                  <a:pt x="0" y="0"/>
                </a:moveTo>
                <a:lnTo>
                  <a:pt x="3126363" y="0"/>
                </a:lnTo>
                <a:lnTo>
                  <a:pt x="3126363" y="511942"/>
                </a:lnTo>
                <a:lnTo>
                  <a:pt x="0" y="511942"/>
                </a:lnTo>
                <a:lnTo>
                  <a:pt x="0" y="0"/>
                </a:lnTo>
                <a:close/>
              </a:path>
            </a:pathLst>
          </a:custGeom>
          <a:blipFill rotWithShape="1">
            <a:blip r:embed="rId4">
              <a:alphaModFix/>
            </a:blip>
            <a:stretch>
              <a:fillRect b="0" l="0" r="0" t="0"/>
            </a:stretch>
          </a:blipFill>
          <a:ln>
            <a:noFill/>
          </a:ln>
        </p:spPr>
      </p:sp>
      <p:grpSp>
        <p:nvGrpSpPr>
          <p:cNvPr id="160" name="Google Shape;160;g30f46242add_0_492"/>
          <p:cNvGrpSpPr/>
          <p:nvPr/>
        </p:nvGrpSpPr>
        <p:grpSpPr>
          <a:xfrm>
            <a:off x="3791675" y="3429000"/>
            <a:ext cx="10704650" cy="2283000"/>
            <a:chOff x="2066100" y="2901750"/>
            <a:chExt cx="10704650" cy="2283000"/>
          </a:xfrm>
        </p:grpSpPr>
        <p:sp>
          <p:nvSpPr>
            <p:cNvPr id="161" name="Google Shape;161;g30f46242add_0_492"/>
            <p:cNvSpPr/>
            <p:nvPr/>
          </p:nvSpPr>
          <p:spPr>
            <a:xfrm rot="5400000">
              <a:off x="7121825" y="-464100"/>
              <a:ext cx="2283000" cy="9014700"/>
            </a:xfrm>
            <a:prstGeom prst="wedgeRectCallout">
              <a:avLst>
                <a:gd fmla="val -20833" name="adj1"/>
                <a:gd fmla="val 62500" name="adj2"/>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62" name="Google Shape;162;g30f46242add_0_492"/>
            <p:cNvSpPr txBox="1"/>
            <p:nvPr/>
          </p:nvSpPr>
          <p:spPr>
            <a:xfrm>
              <a:off x="5241350" y="3373650"/>
              <a:ext cx="7529400" cy="1339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500">
                  <a:latin typeface="Poppins"/>
                  <a:ea typeface="Poppins"/>
                  <a:cs typeface="Poppins"/>
                  <a:sym typeface="Poppins"/>
                </a:rPr>
                <a:t>aim of easing the quality assurance of any joint programmes and, as such, facilitating their uptake.</a:t>
              </a:r>
              <a:endParaRPr sz="2500">
                <a:latin typeface="Poppins"/>
                <a:ea typeface="Poppins"/>
                <a:cs typeface="Poppins"/>
                <a:sym typeface="Poppins"/>
              </a:endParaRPr>
            </a:p>
          </p:txBody>
        </p:sp>
        <p:sp>
          <p:nvSpPr>
            <p:cNvPr id="163" name="Google Shape;163;g30f46242add_0_492"/>
            <p:cNvSpPr/>
            <p:nvPr/>
          </p:nvSpPr>
          <p:spPr>
            <a:xfrm>
              <a:off x="2066100" y="2901750"/>
              <a:ext cx="2871000" cy="2283000"/>
            </a:xfrm>
            <a:prstGeom prst="chevron">
              <a:avLst>
                <a:gd fmla="val 50000" name="adj"/>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grpSp>
      <p:sp>
        <p:nvSpPr>
          <p:cNvPr id="164" name="Google Shape;164;g30f46242add_0_492"/>
          <p:cNvSpPr/>
          <p:nvPr/>
        </p:nvSpPr>
        <p:spPr>
          <a:xfrm>
            <a:off x="3788575" y="6120000"/>
            <a:ext cx="10830600" cy="3392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65" name="Google Shape;165;g30f46242add_0_492"/>
          <p:cNvSpPr txBox="1"/>
          <p:nvPr/>
        </p:nvSpPr>
        <p:spPr>
          <a:xfrm>
            <a:off x="4930225" y="6481025"/>
            <a:ext cx="8721300" cy="2493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500">
                <a:latin typeface="Poppins"/>
                <a:ea typeface="Poppins"/>
                <a:cs typeface="Poppins"/>
                <a:sym typeface="Poppins"/>
              </a:rPr>
              <a:t>In the 9 years since the adoption of the European Approach, the data from the Bologna Process Implementation Report (EHEA, 2024) reveals that in only 17 countries the EA can be used by all higher education institutions, while in 10 additional countries the EA is available to only some HEIs.</a:t>
            </a:r>
            <a:endParaRPr sz="2500">
              <a:latin typeface="Poppins"/>
              <a:ea typeface="Poppins"/>
              <a:cs typeface="Poppins"/>
              <a:sym typeface="Poppi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g30f46242add_0_875"/>
          <p:cNvSpPr/>
          <p:nvPr/>
        </p:nvSpPr>
        <p:spPr>
          <a:xfrm>
            <a:off x="-5100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73199" l="0" r="0" t="-5009"/>
            </a:stretch>
          </a:blipFill>
          <a:ln>
            <a:noFill/>
          </a:ln>
        </p:spPr>
      </p:sp>
      <p:sp>
        <p:nvSpPr>
          <p:cNvPr id="171" name="Google Shape;171;g30f46242add_0_875"/>
          <p:cNvSpPr txBox="1"/>
          <p:nvPr/>
        </p:nvSpPr>
        <p:spPr>
          <a:xfrm>
            <a:off x="216875" y="408150"/>
            <a:ext cx="14402400" cy="32046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Clr>
                <a:srgbClr val="000000"/>
              </a:buClr>
              <a:buSzPts val="5800"/>
              <a:buFont typeface="Arial"/>
              <a:buNone/>
            </a:pPr>
            <a:r>
              <a:rPr lang="en-US" sz="5500">
                <a:solidFill>
                  <a:srgbClr val="191919"/>
                </a:solidFill>
                <a:latin typeface="Poppins SemiBold"/>
                <a:ea typeface="Poppins SemiBold"/>
                <a:cs typeface="Poppins SemiBold"/>
                <a:sym typeface="Poppins SemiBold"/>
              </a:rPr>
              <a:t>European Approach to the Quality Assurance of Joint Programmes</a:t>
            </a:r>
            <a:endParaRPr sz="5500">
              <a:solidFill>
                <a:srgbClr val="191919"/>
              </a:solidFill>
              <a:latin typeface="Poppins SemiBold"/>
              <a:ea typeface="Poppins SemiBold"/>
              <a:cs typeface="Poppins SemiBold"/>
              <a:sym typeface="Poppins SemiBold"/>
            </a:endParaRPr>
          </a:p>
          <a:p>
            <a:pPr indent="0" lvl="0" marL="0" marR="0" rtl="0" algn="l">
              <a:lnSpc>
                <a:spcPct val="110000"/>
              </a:lnSpc>
              <a:spcBef>
                <a:spcPts val="0"/>
              </a:spcBef>
              <a:spcAft>
                <a:spcPts val="0"/>
              </a:spcAft>
              <a:buClr>
                <a:srgbClr val="000000"/>
              </a:buClr>
              <a:buSzPts val="5800"/>
              <a:buFont typeface="Arial"/>
              <a:buNone/>
            </a:pPr>
            <a:r>
              <a:rPr lang="en-US" sz="4200">
                <a:solidFill>
                  <a:srgbClr val="191919"/>
                </a:solidFill>
                <a:latin typeface="Poppins SemiBold"/>
                <a:ea typeface="Poppins SemiBold"/>
                <a:cs typeface="Poppins SemiBold"/>
                <a:sym typeface="Poppins SemiBold"/>
              </a:rPr>
              <a:t>BWSE 2024 findings</a:t>
            </a:r>
            <a:endParaRPr sz="4200">
              <a:solidFill>
                <a:srgbClr val="191919"/>
              </a:solidFill>
              <a:latin typeface="Poppins SemiBold"/>
              <a:ea typeface="Poppins SemiBold"/>
              <a:cs typeface="Poppins SemiBold"/>
              <a:sym typeface="Poppins SemiBold"/>
            </a:endParaRPr>
          </a:p>
          <a:p>
            <a:pPr indent="0" lvl="0" marL="0" marR="0" rtl="0" algn="l">
              <a:lnSpc>
                <a:spcPct val="110000"/>
              </a:lnSpc>
              <a:spcBef>
                <a:spcPts val="0"/>
              </a:spcBef>
              <a:spcAft>
                <a:spcPts val="0"/>
              </a:spcAft>
              <a:buClr>
                <a:srgbClr val="000000"/>
              </a:buClr>
              <a:buSzPts val="5800"/>
              <a:buFont typeface="Arial"/>
              <a:buNone/>
            </a:pPr>
            <a:r>
              <a:t/>
            </a:r>
            <a:endParaRPr sz="4100">
              <a:solidFill>
                <a:srgbClr val="191919"/>
              </a:solidFill>
              <a:latin typeface="Poppins SemiBold"/>
              <a:ea typeface="Poppins SemiBold"/>
              <a:cs typeface="Poppins SemiBold"/>
              <a:sym typeface="Poppins SemiBold"/>
            </a:endParaRPr>
          </a:p>
        </p:txBody>
      </p:sp>
      <p:sp>
        <p:nvSpPr>
          <p:cNvPr id="172" name="Google Shape;172;g30f46242add_0_875"/>
          <p:cNvSpPr/>
          <p:nvPr/>
        </p:nvSpPr>
        <p:spPr>
          <a:xfrm>
            <a:off x="14899564" y="516758"/>
            <a:ext cx="3126364" cy="511942"/>
          </a:xfrm>
          <a:custGeom>
            <a:rect b="b" l="l" r="r" t="t"/>
            <a:pathLst>
              <a:path extrusionOk="0" h="511942" w="3126364">
                <a:moveTo>
                  <a:pt x="0" y="0"/>
                </a:moveTo>
                <a:lnTo>
                  <a:pt x="3126363" y="0"/>
                </a:lnTo>
                <a:lnTo>
                  <a:pt x="3126363" y="511942"/>
                </a:lnTo>
                <a:lnTo>
                  <a:pt x="0" y="511942"/>
                </a:lnTo>
                <a:lnTo>
                  <a:pt x="0" y="0"/>
                </a:lnTo>
                <a:close/>
              </a:path>
            </a:pathLst>
          </a:custGeom>
          <a:blipFill rotWithShape="1">
            <a:blip r:embed="rId4">
              <a:alphaModFix/>
            </a:blip>
            <a:stretch>
              <a:fillRect b="0" l="0" r="0" t="0"/>
            </a:stretch>
          </a:blipFill>
          <a:ln>
            <a:noFill/>
          </a:ln>
        </p:spPr>
      </p:sp>
      <p:sp>
        <p:nvSpPr>
          <p:cNvPr id="173" name="Google Shape;173;g30f46242add_0_875"/>
          <p:cNvSpPr/>
          <p:nvPr/>
        </p:nvSpPr>
        <p:spPr>
          <a:xfrm>
            <a:off x="635050" y="3429000"/>
            <a:ext cx="17050800" cy="1799400"/>
          </a:xfrm>
          <a:prstGeom prst="roundRect">
            <a:avLst>
              <a:gd fmla="val 16667" name="adj"/>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74" name="Google Shape;174;g30f46242add_0_875"/>
          <p:cNvSpPr txBox="1"/>
          <p:nvPr/>
        </p:nvSpPr>
        <p:spPr>
          <a:xfrm>
            <a:off x="1544150" y="3466800"/>
            <a:ext cx="15619800" cy="1723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500">
                <a:latin typeface="Poppins"/>
                <a:ea typeface="Poppins"/>
                <a:cs typeface="Poppins"/>
                <a:sym typeface="Poppins"/>
              </a:rPr>
              <a:t>In order to grasp existing developments in the EHEA member states and the interest that the member states have in enabling the use of the EA, ESU asked the national unions of students whether there have been any consultations at the national level regarding the implementation of the European Approach</a:t>
            </a:r>
            <a:endParaRPr sz="2500">
              <a:latin typeface="Poppins"/>
              <a:ea typeface="Poppins"/>
              <a:cs typeface="Poppins"/>
              <a:sym typeface="Poppins"/>
            </a:endParaRPr>
          </a:p>
        </p:txBody>
      </p:sp>
      <p:sp>
        <p:nvSpPr>
          <p:cNvPr id="175" name="Google Shape;175;g30f46242add_0_875"/>
          <p:cNvSpPr/>
          <p:nvPr/>
        </p:nvSpPr>
        <p:spPr>
          <a:xfrm>
            <a:off x="1787725" y="5859025"/>
            <a:ext cx="4762800" cy="3697200"/>
          </a:xfrm>
          <a:prstGeom prst="roundRect">
            <a:avLst>
              <a:gd fmla="val 16667" name="adj"/>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latin typeface="Poppins"/>
                <a:ea typeface="Poppins"/>
                <a:cs typeface="Poppins"/>
                <a:sym typeface="Poppins"/>
              </a:rPr>
              <a:t>Only 15 national unions of students confirming that such consultations have taken place</a:t>
            </a:r>
            <a:endParaRPr sz="2500">
              <a:latin typeface="Poppins"/>
              <a:ea typeface="Poppins"/>
              <a:cs typeface="Poppins"/>
              <a:sym typeface="Poppins"/>
            </a:endParaRPr>
          </a:p>
        </p:txBody>
      </p:sp>
      <p:sp>
        <p:nvSpPr>
          <p:cNvPr id="176" name="Google Shape;176;g30f46242add_0_875"/>
          <p:cNvSpPr/>
          <p:nvPr/>
        </p:nvSpPr>
        <p:spPr>
          <a:xfrm>
            <a:off x="6972650" y="5859025"/>
            <a:ext cx="4762800" cy="3697200"/>
          </a:xfrm>
          <a:prstGeom prst="roundRect">
            <a:avLst>
              <a:gd fmla="val 16667" name="adj"/>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latin typeface="Poppins"/>
                <a:ea typeface="Poppins"/>
                <a:cs typeface="Poppins"/>
                <a:sym typeface="Poppins"/>
              </a:rPr>
              <a:t>Ongoing discussions related to the use of the EA have been reported in 8 countries</a:t>
            </a:r>
            <a:endParaRPr sz="2500">
              <a:latin typeface="Poppins"/>
              <a:ea typeface="Poppins"/>
              <a:cs typeface="Poppins"/>
              <a:sym typeface="Poppins"/>
            </a:endParaRPr>
          </a:p>
        </p:txBody>
      </p:sp>
      <p:sp>
        <p:nvSpPr>
          <p:cNvPr id="177" name="Google Shape;177;g30f46242add_0_875"/>
          <p:cNvSpPr/>
          <p:nvPr/>
        </p:nvSpPr>
        <p:spPr>
          <a:xfrm>
            <a:off x="12031550" y="5859025"/>
            <a:ext cx="4762800" cy="3697200"/>
          </a:xfrm>
          <a:prstGeom prst="roundRect">
            <a:avLst>
              <a:gd fmla="val 16667" name="adj"/>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latin typeface="Poppins"/>
                <a:ea typeface="Poppins"/>
                <a:cs typeface="Poppins"/>
                <a:sym typeface="Poppins"/>
              </a:rPr>
              <a:t>On the other side, discussions on introducing additional requirements in the use of the EA have been reported in 2 countries</a:t>
            </a:r>
            <a:endParaRPr sz="2500">
              <a:latin typeface="Poppins"/>
              <a:ea typeface="Poppins"/>
              <a:cs typeface="Poppins"/>
              <a:sym typeface="Poppi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g30f46242add_0_527"/>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73199" l="0" r="0" t="-5009"/>
            </a:stretch>
          </a:blipFill>
          <a:ln>
            <a:noFill/>
          </a:ln>
        </p:spPr>
      </p:sp>
      <p:sp>
        <p:nvSpPr>
          <p:cNvPr id="183" name="Google Shape;183;g30f46242add_0_527"/>
          <p:cNvSpPr txBox="1"/>
          <p:nvPr/>
        </p:nvSpPr>
        <p:spPr>
          <a:xfrm>
            <a:off x="1891500" y="1278075"/>
            <a:ext cx="16396500" cy="14223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Clr>
                <a:srgbClr val="000000"/>
              </a:buClr>
              <a:buSzPts val="5800"/>
              <a:buFont typeface="Arial"/>
              <a:buNone/>
            </a:pPr>
            <a:r>
              <a:rPr b="1" lang="en-US" sz="4400" u="sng">
                <a:solidFill>
                  <a:schemeClr val="hlink"/>
                </a:solidFill>
                <a:latin typeface="Poppins"/>
                <a:ea typeface="Poppins"/>
                <a:cs typeface="Poppins"/>
                <a:sym typeface="Poppins"/>
                <a:hlinkClick r:id="rId4"/>
              </a:rPr>
              <a:t>ESU’s position on the Council Recommendation on Quality Assurance and Recognition</a:t>
            </a:r>
            <a:endParaRPr b="1" i="0" sz="4400" u="none" cap="none" strike="noStrike">
              <a:solidFill>
                <a:srgbClr val="000000"/>
              </a:solidFill>
              <a:latin typeface="Poppins"/>
              <a:ea typeface="Poppins"/>
              <a:cs typeface="Poppins"/>
              <a:sym typeface="Poppins"/>
            </a:endParaRPr>
          </a:p>
        </p:txBody>
      </p:sp>
      <p:sp>
        <p:nvSpPr>
          <p:cNvPr id="184" name="Google Shape;184;g30f46242add_0_527"/>
          <p:cNvSpPr/>
          <p:nvPr/>
        </p:nvSpPr>
        <p:spPr>
          <a:xfrm>
            <a:off x="14899564" y="516758"/>
            <a:ext cx="3126364" cy="511942"/>
          </a:xfrm>
          <a:custGeom>
            <a:rect b="b" l="l" r="r" t="t"/>
            <a:pathLst>
              <a:path extrusionOk="0" h="511942" w="3126364">
                <a:moveTo>
                  <a:pt x="0" y="0"/>
                </a:moveTo>
                <a:lnTo>
                  <a:pt x="3126363" y="0"/>
                </a:lnTo>
                <a:lnTo>
                  <a:pt x="3126363" y="511942"/>
                </a:lnTo>
                <a:lnTo>
                  <a:pt x="0" y="511942"/>
                </a:lnTo>
                <a:lnTo>
                  <a:pt x="0" y="0"/>
                </a:lnTo>
                <a:close/>
              </a:path>
            </a:pathLst>
          </a:custGeom>
          <a:blipFill rotWithShape="1">
            <a:blip r:embed="rId5">
              <a:alphaModFix/>
            </a:blip>
            <a:stretch>
              <a:fillRect b="0" l="0" r="0" t="0"/>
            </a:stretch>
          </a:blipFill>
          <a:ln>
            <a:noFill/>
          </a:ln>
        </p:spPr>
      </p:sp>
      <p:sp>
        <p:nvSpPr>
          <p:cNvPr id="185" name="Google Shape;185;g30f46242add_0_527"/>
          <p:cNvSpPr txBox="1"/>
          <p:nvPr/>
        </p:nvSpPr>
        <p:spPr>
          <a:xfrm>
            <a:off x="1891500" y="3015838"/>
            <a:ext cx="14684400" cy="2662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300">
                <a:latin typeface="Poppins"/>
                <a:ea typeface="Poppins"/>
                <a:cs typeface="Poppins"/>
                <a:sym typeface="Poppins"/>
              </a:rPr>
              <a:t>-&gt; </a:t>
            </a:r>
            <a:r>
              <a:rPr lang="en-US" sz="2300">
                <a:latin typeface="Poppins"/>
                <a:ea typeface="Poppins"/>
                <a:cs typeface="Poppins"/>
                <a:sym typeface="Poppins"/>
              </a:rPr>
              <a:t>against the notion that all member states should invariably move towards exclusively institutional accreditation, despite its obvious advantages for international cooperation, e.g. for setting up joint programmes. By treating a specific problem with a general, one-size-fits-all solution, the proposition would not only decrease flexibility, but also ignore different realities in member states. In several countries where programme-level accreditations or regular evaluation exist, our national unions of students emphasise that they are still relevant for their national context. </a:t>
            </a:r>
            <a:endParaRPr sz="2300">
              <a:latin typeface="Poppins"/>
              <a:ea typeface="Poppins"/>
              <a:cs typeface="Poppins"/>
              <a:sym typeface="Poppins"/>
            </a:endParaRPr>
          </a:p>
        </p:txBody>
      </p:sp>
      <p:sp>
        <p:nvSpPr>
          <p:cNvPr id="186" name="Google Shape;186;g30f46242add_0_527"/>
          <p:cNvSpPr txBox="1"/>
          <p:nvPr/>
        </p:nvSpPr>
        <p:spPr>
          <a:xfrm>
            <a:off x="1945800" y="5678650"/>
            <a:ext cx="14575800" cy="1600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300">
                <a:latin typeface="Poppins"/>
                <a:ea typeface="Poppins"/>
                <a:cs typeface="Poppins"/>
                <a:sym typeface="Poppins"/>
              </a:rPr>
              <a:t>-&gt; </a:t>
            </a:r>
            <a:r>
              <a:rPr lang="en-US" sz="2300">
                <a:latin typeface="Poppins"/>
                <a:ea typeface="Poppins"/>
                <a:cs typeface="Poppins"/>
                <a:sym typeface="Poppins"/>
              </a:rPr>
              <a:t>Alliances should be both internally and externally quality assured. Alliances should be supported to create meaningful criteria, QA units at alliance level that go beyond a gathering of QA units or project officers at university level and ensure meaningful student participation in the creation and implementation of QA policies at joint programme and alliance level. </a:t>
            </a:r>
            <a:endParaRPr sz="2300">
              <a:latin typeface="Poppins"/>
              <a:ea typeface="Poppins"/>
              <a:cs typeface="Poppins"/>
              <a:sym typeface="Poppins"/>
            </a:endParaRPr>
          </a:p>
        </p:txBody>
      </p:sp>
      <p:sp>
        <p:nvSpPr>
          <p:cNvPr id="187" name="Google Shape;187;g30f46242add_0_527"/>
          <p:cNvSpPr txBox="1"/>
          <p:nvPr/>
        </p:nvSpPr>
        <p:spPr>
          <a:xfrm>
            <a:off x="1969950" y="7279450"/>
            <a:ext cx="14348100" cy="1246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300">
                <a:latin typeface="Poppins"/>
                <a:ea typeface="Poppins"/>
                <a:cs typeface="Poppins"/>
                <a:sym typeface="Poppins"/>
              </a:rPr>
              <a:t>-&gt; </a:t>
            </a:r>
            <a:r>
              <a:rPr lang="en-US" sz="2300">
                <a:latin typeface="Poppins"/>
                <a:ea typeface="Poppins"/>
                <a:cs typeface="Poppins"/>
                <a:sym typeface="Poppins"/>
              </a:rPr>
              <a:t>the Alliance-level QA system could neither replace, nor be an extension of the institutional QA managements and systems at higher education institution level. As such, a distinct system at Alliance-level needs to be built together with stakeholders. </a:t>
            </a:r>
            <a:endParaRPr sz="2300">
              <a:latin typeface="Poppins"/>
              <a:ea typeface="Poppins"/>
              <a:cs typeface="Poppins"/>
              <a:sym typeface="Poppi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g2f113693c1b_0_1098"/>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73192" l="0" r="0" t="-5016"/>
            </a:stretch>
          </a:blipFill>
          <a:ln>
            <a:noFill/>
          </a:ln>
        </p:spPr>
      </p:sp>
      <p:grpSp>
        <p:nvGrpSpPr>
          <p:cNvPr id="193" name="Google Shape;193;g2f113693c1b_0_1098"/>
          <p:cNvGrpSpPr/>
          <p:nvPr/>
        </p:nvGrpSpPr>
        <p:grpSpPr>
          <a:xfrm>
            <a:off x="9068909" y="6891428"/>
            <a:ext cx="6058494" cy="1010419"/>
            <a:chOff x="0" y="0"/>
            <a:chExt cx="8077992" cy="1347225"/>
          </a:xfrm>
        </p:grpSpPr>
        <p:sp>
          <p:nvSpPr>
            <p:cNvPr id="194" name="Google Shape;194;g2f113693c1b_0_1098"/>
            <p:cNvSpPr/>
            <p:nvPr/>
          </p:nvSpPr>
          <p:spPr>
            <a:xfrm>
              <a:off x="1058757" y="131217"/>
              <a:ext cx="7019235" cy="1084791"/>
            </a:xfrm>
            <a:custGeom>
              <a:rect b="b" l="l" r="r" t="t"/>
              <a:pathLst>
                <a:path extrusionOk="0" h="1084791" w="7019235">
                  <a:moveTo>
                    <a:pt x="0" y="0"/>
                  </a:moveTo>
                  <a:lnTo>
                    <a:pt x="7019234" y="0"/>
                  </a:lnTo>
                  <a:lnTo>
                    <a:pt x="7019234" y="1084791"/>
                  </a:lnTo>
                  <a:lnTo>
                    <a:pt x="0" y="1084791"/>
                  </a:lnTo>
                  <a:lnTo>
                    <a:pt x="0" y="0"/>
                  </a:lnTo>
                  <a:close/>
                </a:path>
              </a:pathLst>
            </a:custGeom>
            <a:blipFill rotWithShape="1">
              <a:blip r:embed="rId4">
                <a:alphaModFix/>
              </a:blip>
              <a:stretch>
                <a:fillRect b="0" l="0" r="0" t="0"/>
              </a:stretch>
            </a:blipFill>
            <a:ln>
              <a:noFill/>
            </a:ln>
          </p:spPr>
        </p:sp>
        <p:sp>
          <p:nvSpPr>
            <p:cNvPr id="195" name="Google Shape;195;g2f113693c1b_0_1098"/>
            <p:cNvSpPr/>
            <p:nvPr/>
          </p:nvSpPr>
          <p:spPr>
            <a:xfrm>
              <a:off x="0" y="0"/>
              <a:ext cx="1347225" cy="1347225"/>
            </a:xfrm>
            <a:custGeom>
              <a:rect b="b" l="l" r="r" t="t"/>
              <a:pathLst>
                <a:path extrusionOk="0" h="1347225" w="1347225">
                  <a:moveTo>
                    <a:pt x="0" y="0"/>
                  </a:moveTo>
                  <a:lnTo>
                    <a:pt x="1347225" y="0"/>
                  </a:lnTo>
                  <a:lnTo>
                    <a:pt x="1347225" y="1347225"/>
                  </a:lnTo>
                  <a:lnTo>
                    <a:pt x="0" y="1347225"/>
                  </a:lnTo>
                  <a:lnTo>
                    <a:pt x="0" y="0"/>
                  </a:lnTo>
                  <a:close/>
                </a:path>
              </a:pathLst>
            </a:custGeom>
            <a:blipFill rotWithShape="1">
              <a:blip r:embed="rId5">
                <a:alphaModFix/>
              </a:blip>
              <a:stretch>
                <a:fillRect b="0" l="0" r="0" t="0"/>
              </a:stretch>
            </a:blipFill>
            <a:ln cap="sq" cmpd="sng" w="38100">
              <a:solidFill>
                <a:srgbClr val="FFFFFF"/>
              </a:solidFill>
              <a:prstDash val="solid"/>
              <a:miter lim="8000"/>
              <a:headEnd len="sm" w="sm" type="none"/>
              <a:tailEnd len="sm" w="sm" type="none"/>
            </a:ln>
          </p:spPr>
        </p:sp>
        <p:sp>
          <p:nvSpPr>
            <p:cNvPr id="196" name="Google Shape;196;g2f113693c1b_0_1098"/>
            <p:cNvSpPr txBox="1"/>
            <p:nvPr/>
          </p:nvSpPr>
          <p:spPr>
            <a:xfrm>
              <a:off x="1653955" y="389196"/>
              <a:ext cx="6167100" cy="554100"/>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Clr>
                  <a:srgbClr val="000000"/>
                </a:buClr>
                <a:buSzPts val="2700"/>
                <a:buFont typeface="Arial"/>
                <a:buNone/>
              </a:pPr>
              <a:r>
                <a:rPr b="0" i="0" lang="en-US" sz="2700" u="none" cap="none" strike="noStrike">
                  <a:solidFill>
                    <a:srgbClr val="000000"/>
                  </a:solidFill>
                  <a:latin typeface="Poppins"/>
                  <a:ea typeface="Poppins"/>
                  <a:cs typeface="Poppins"/>
                  <a:sym typeface="Poppins"/>
                </a:rPr>
                <a:t>@EuropeanStudentsUnion</a:t>
              </a:r>
              <a:endParaRPr b="0" i="0" sz="2700" u="none" cap="none" strike="noStrike">
                <a:solidFill>
                  <a:srgbClr val="000000"/>
                </a:solidFill>
                <a:latin typeface="Poppins"/>
                <a:ea typeface="Poppins"/>
                <a:cs typeface="Poppins"/>
                <a:sym typeface="Poppins"/>
              </a:endParaRPr>
            </a:p>
          </p:txBody>
        </p:sp>
      </p:grpSp>
      <p:grpSp>
        <p:nvGrpSpPr>
          <p:cNvPr id="197" name="Google Shape;197;g2f113693c1b_0_1098"/>
          <p:cNvGrpSpPr/>
          <p:nvPr/>
        </p:nvGrpSpPr>
        <p:grpSpPr>
          <a:xfrm>
            <a:off x="9068909" y="8093819"/>
            <a:ext cx="6058494" cy="1164481"/>
            <a:chOff x="0" y="0"/>
            <a:chExt cx="8077992" cy="1552641"/>
          </a:xfrm>
        </p:grpSpPr>
        <p:sp>
          <p:nvSpPr>
            <p:cNvPr id="198" name="Google Shape;198;g2f113693c1b_0_1098"/>
            <p:cNvSpPr/>
            <p:nvPr/>
          </p:nvSpPr>
          <p:spPr>
            <a:xfrm>
              <a:off x="1058757" y="233925"/>
              <a:ext cx="7019235" cy="1084791"/>
            </a:xfrm>
            <a:custGeom>
              <a:rect b="b" l="l" r="r" t="t"/>
              <a:pathLst>
                <a:path extrusionOk="0" h="1084791" w="7019235">
                  <a:moveTo>
                    <a:pt x="0" y="0"/>
                  </a:moveTo>
                  <a:lnTo>
                    <a:pt x="7019234" y="0"/>
                  </a:lnTo>
                  <a:lnTo>
                    <a:pt x="7019234" y="1084791"/>
                  </a:lnTo>
                  <a:lnTo>
                    <a:pt x="0" y="1084791"/>
                  </a:lnTo>
                  <a:lnTo>
                    <a:pt x="0" y="0"/>
                  </a:lnTo>
                  <a:close/>
                </a:path>
              </a:pathLst>
            </a:custGeom>
            <a:blipFill rotWithShape="1">
              <a:blip r:embed="rId4">
                <a:alphaModFix/>
              </a:blip>
              <a:stretch>
                <a:fillRect b="0" l="0" r="0" t="0"/>
              </a:stretch>
            </a:blipFill>
            <a:ln>
              <a:noFill/>
            </a:ln>
          </p:spPr>
        </p:sp>
        <p:sp>
          <p:nvSpPr>
            <p:cNvPr id="199" name="Google Shape;199;g2f113693c1b_0_1098"/>
            <p:cNvSpPr/>
            <p:nvPr/>
          </p:nvSpPr>
          <p:spPr>
            <a:xfrm>
              <a:off x="0" y="0"/>
              <a:ext cx="1552641" cy="1552641"/>
            </a:xfrm>
            <a:custGeom>
              <a:rect b="b" l="l" r="r" t="t"/>
              <a:pathLst>
                <a:path extrusionOk="0" h="1552641" w="1552641">
                  <a:moveTo>
                    <a:pt x="0" y="0"/>
                  </a:moveTo>
                  <a:lnTo>
                    <a:pt x="1552641" y="0"/>
                  </a:lnTo>
                  <a:lnTo>
                    <a:pt x="1552641" y="1552641"/>
                  </a:lnTo>
                  <a:lnTo>
                    <a:pt x="0" y="1552641"/>
                  </a:lnTo>
                  <a:lnTo>
                    <a:pt x="0" y="0"/>
                  </a:lnTo>
                  <a:close/>
                </a:path>
              </a:pathLst>
            </a:custGeom>
            <a:blipFill rotWithShape="1">
              <a:blip r:embed="rId6">
                <a:alphaModFix/>
              </a:blip>
              <a:stretch>
                <a:fillRect b="0" l="0" r="0" t="0"/>
              </a:stretch>
            </a:blipFill>
            <a:ln>
              <a:noFill/>
            </a:ln>
          </p:spPr>
        </p:sp>
        <p:sp>
          <p:nvSpPr>
            <p:cNvPr id="200" name="Google Shape;200;g2f113693c1b_0_1098"/>
            <p:cNvSpPr txBox="1"/>
            <p:nvPr/>
          </p:nvSpPr>
          <p:spPr>
            <a:xfrm>
              <a:off x="1805954" y="499275"/>
              <a:ext cx="5030400" cy="554100"/>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Clr>
                  <a:srgbClr val="000000"/>
                </a:buClr>
                <a:buSzPts val="2700"/>
                <a:buFont typeface="Arial"/>
                <a:buNone/>
              </a:pPr>
              <a:r>
                <a:rPr b="0" i="0" lang="en-US" sz="2700" u="none" cap="none" strike="noStrike">
                  <a:solidFill>
                    <a:srgbClr val="000000"/>
                  </a:solidFill>
                  <a:latin typeface="Poppins"/>
                  <a:ea typeface="Poppins"/>
                  <a:cs typeface="Poppins"/>
                  <a:sym typeface="Poppins"/>
                </a:rPr>
                <a:t>www.esu-online.org</a:t>
              </a:r>
              <a:endParaRPr b="0" i="0" sz="2700" u="none" cap="none" strike="noStrike">
                <a:solidFill>
                  <a:srgbClr val="000000"/>
                </a:solidFill>
                <a:latin typeface="Poppins"/>
                <a:ea typeface="Poppins"/>
                <a:cs typeface="Poppins"/>
                <a:sym typeface="Poppins"/>
              </a:endParaRPr>
            </a:p>
          </p:txBody>
        </p:sp>
      </p:grpSp>
      <p:grpSp>
        <p:nvGrpSpPr>
          <p:cNvPr id="201" name="Google Shape;201;g2f113693c1b_0_1098"/>
          <p:cNvGrpSpPr/>
          <p:nvPr/>
        </p:nvGrpSpPr>
        <p:grpSpPr>
          <a:xfrm>
            <a:off x="9068909" y="5561316"/>
            <a:ext cx="6058494" cy="1111799"/>
            <a:chOff x="0" y="0"/>
            <a:chExt cx="8077992" cy="1482398"/>
          </a:xfrm>
        </p:grpSpPr>
        <p:sp>
          <p:nvSpPr>
            <p:cNvPr id="202" name="Google Shape;202;g2f113693c1b_0_1098"/>
            <p:cNvSpPr/>
            <p:nvPr/>
          </p:nvSpPr>
          <p:spPr>
            <a:xfrm>
              <a:off x="1058757" y="198803"/>
              <a:ext cx="7019235" cy="1084791"/>
            </a:xfrm>
            <a:custGeom>
              <a:rect b="b" l="l" r="r" t="t"/>
              <a:pathLst>
                <a:path extrusionOk="0" h="1084791" w="7019235">
                  <a:moveTo>
                    <a:pt x="0" y="0"/>
                  </a:moveTo>
                  <a:lnTo>
                    <a:pt x="7019234" y="0"/>
                  </a:lnTo>
                  <a:lnTo>
                    <a:pt x="7019234" y="1084791"/>
                  </a:lnTo>
                  <a:lnTo>
                    <a:pt x="0" y="1084791"/>
                  </a:lnTo>
                  <a:lnTo>
                    <a:pt x="0" y="0"/>
                  </a:lnTo>
                  <a:close/>
                </a:path>
              </a:pathLst>
            </a:custGeom>
            <a:blipFill rotWithShape="1">
              <a:blip r:embed="rId4">
                <a:alphaModFix/>
              </a:blip>
              <a:stretch>
                <a:fillRect b="0" l="0" r="0" t="0"/>
              </a:stretch>
            </a:blipFill>
            <a:ln>
              <a:noFill/>
            </a:ln>
          </p:spPr>
        </p:sp>
        <p:sp>
          <p:nvSpPr>
            <p:cNvPr id="203" name="Google Shape;203;g2f113693c1b_0_1098"/>
            <p:cNvSpPr/>
            <p:nvPr/>
          </p:nvSpPr>
          <p:spPr>
            <a:xfrm>
              <a:off x="0" y="0"/>
              <a:ext cx="1484253" cy="1482398"/>
            </a:xfrm>
            <a:custGeom>
              <a:rect b="b" l="l" r="r" t="t"/>
              <a:pathLst>
                <a:path extrusionOk="0" h="1482398" w="1484253">
                  <a:moveTo>
                    <a:pt x="0" y="0"/>
                  </a:moveTo>
                  <a:lnTo>
                    <a:pt x="1484253" y="0"/>
                  </a:lnTo>
                  <a:lnTo>
                    <a:pt x="1484253" y="1482398"/>
                  </a:lnTo>
                  <a:lnTo>
                    <a:pt x="0" y="1482398"/>
                  </a:lnTo>
                  <a:lnTo>
                    <a:pt x="0" y="0"/>
                  </a:lnTo>
                  <a:close/>
                </a:path>
              </a:pathLst>
            </a:custGeom>
            <a:blipFill rotWithShape="1">
              <a:blip r:embed="rId7">
                <a:alphaModFix/>
              </a:blip>
              <a:stretch>
                <a:fillRect b="0" l="0" r="0" t="0"/>
              </a:stretch>
            </a:blipFill>
            <a:ln>
              <a:noFill/>
            </a:ln>
          </p:spPr>
        </p:sp>
        <p:sp>
          <p:nvSpPr>
            <p:cNvPr id="204" name="Google Shape;204;g2f113693c1b_0_1098"/>
            <p:cNvSpPr txBox="1"/>
            <p:nvPr/>
          </p:nvSpPr>
          <p:spPr>
            <a:xfrm>
              <a:off x="1802821" y="424179"/>
              <a:ext cx="2091600" cy="554100"/>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Clr>
                  <a:srgbClr val="000000"/>
                </a:buClr>
                <a:buSzPts val="2700"/>
                <a:buFont typeface="Arial"/>
                <a:buNone/>
              </a:pPr>
              <a:r>
                <a:rPr b="0" i="0" lang="en-US" sz="2700" u="none" cap="none" strike="noStrike">
                  <a:solidFill>
                    <a:srgbClr val="000000"/>
                  </a:solidFill>
                  <a:latin typeface="Poppins"/>
                  <a:ea typeface="Poppins"/>
                  <a:cs typeface="Poppins"/>
                  <a:sym typeface="Poppins"/>
                </a:rPr>
                <a:t>@ESUtwt</a:t>
              </a:r>
              <a:endParaRPr b="0" i="0" sz="2700" u="none" cap="none" strike="noStrike">
                <a:solidFill>
                  <a:srgbClr val="000000"/>
                </a:solidFill>
                <a:latin typeface="Poppins"/>
                <a:ea typeface="Poppins"/>
                <a:cs typeface="Poppins"/>
                <a:sym typeface="Poppins"/>
              </a:endParaRPr>
            </a:p>
          </p:txBody>
        </p:sp>
      </p:grpSp>
      <p:grpSp>
        <p:nvGrpSpPr>
          <p:cNvPr id="205" name="Google Shape;205;g2f113693c1b_0_1098"/>
          <p:cNvGrpSpPr/>
          <p:nvPr/>
        </p:nvGrpSpPr>
        <p:grpSpPr>
          <a:xfrm>
            <a:off x="9043264" y="4255553"/>
            <a:ext cx="6084140" cy="1164481"/>
            <a:chOff x="0" y="0"/>
            <a:chExt cx="8112186" cy="1552641"/>
          </a:xfrm>
        </p:grpSpPr>
        <p:sp>
          <p:nvSpPr>
            <p:cNvPr id="206" name="Google Shape;206;g2f113693c1b_0_1098"/>
            <p:cNvSpPr/>
            <p:nvPr/>
          </p:nvSpPr>
          <p:spPr>
            <a:xfrm>
              <a:off x="1092951" y="233925"/>
              <a:ext cx="7019235" cy="1084791"/>
            </a:xfrm>
            <a:custGeom>
              <a:rect b="b" l="l" r="r" t="t"/>
              <a:pathLst>
                <a:path extrusionOk="0" h="1084791" w="7019235">
                  <a:moveTo>
                    <a:pt x="0" y="0"/>
                  </a:moveTo>
                  <a:lnTo>
                    <a:pt x="7019235" y="0"/>
                  </a:lnTo>
                  <a:lnTo>
                    <a:pt x="7019235" y="1084791"/>
                  </a:lnTo>
                  <a:lnTo>
                    <a:pt x="0" y="1084791"/>
                  </a:lnTo>
                  <a:lnTo>
                    <a:pt x="0" y="0"/>
                  </a:lnTo>
                  <a:close/>
                </a:path>
              </a:pathLst>
            </a:custGeom>
            <a:blipFill rotWithShape="1">
              <a:blip r:embed="rId4">
                <a:alphaModFix/>
              </a:blip>
              <a:stretch>
                <a:fillRect b="0" l="0" r="0" t="0"/>
              </a:stretch>
            </a:blipFill>
            <a:ln>
              <a:noFill/>
            </a:ln>
          </p:spPr>
        </p:sp>
        <p:sp>
          <p:nvSpPr>
            <p:cNvPr id="207" name="Google Shape;207;g2f113693c1b_0_1098"/>
            <p:cNvSpPr/>
            <p:nvPr/>
          </p:nvSpPr>
          <p:spPr>
            <a:xfrm>
              <a:off x="0" y="0"/>
              <a:ext cx="1552641" cy="1552641"/>
            </a:xfrm>
            <a:custGeom>
              <a:rect b="b" l="l" r="r" t="t"/>
              <a:pathLst>
                <a:path extrusionOk="0" h="1552641" w="1552641">
                  <a:moveTo>
                    <a:pt x="0" y="0"/>
                  </a:moveTo>
                  <a:lnTo>
                    <a:pt x="1552641" y="0"/>
                  </a:lnTo>
                  <a:lnTo>
                    <a:pt x="1552641" y="1552641"/>
                  </a:lnTo>
                  <a:lnTo>
                    <a:pt x="0" y="1552641"/>
                  </a:lnTo>
                  <a:lnTo>
                    <a:pt x="0" y="0"/>
                  </a:lnTo>
                  <a:close/>
                </a:path>
              </a:pathLst>
            </a:custGeom>
            <a:blipFill rotWithShape="1">
              <a:blip r:embed="rId8">
                <a:alphaModFix/>
              </a:blip>
              <a:stretch>
                <a:fillRect b="0" l="0" r="0" t="0"/>
              </a:stretch>
            </a:blipFill>
            <a:ln>
              <a:noFill/>
            </a:ln>
          </p:spPr>
        </p:sp>
        <p:sp>
          <p:nvSpPr>
            <p:cNvPr id="208" name="Google Shape;208;g2f113693c1b_0_1098"/>
            <p:cNvSpPr txBox="1"/>
            <p:nvPr/>
          </p:nvSpPr>
          <p:spPr>
            <a:xfrm>
              <a:off x="1455215" y="466663"/>
              <a:ext cx="3435900" cy="554100"/>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Clr>
                  <a:srgbClr val="000000"/>
                </a:buClr>
                <a:buSzPts val="2700"/>
                <a:buFont typeface="Arial"/>
                <a:buNone/>
              </a:pPr>
              <a:r>
                <a:rPr b="0" i="0" lang="en-US" sz="2700" u="none" cap="none" strike="noStrike">
                  <a:solidFill>
                    <a:srgbClr val="000000"/>
                  </a:solidFill>
                  <a:latin typeface="Poppins"/>
                  <a:ea typeface="Poppins"/>
                  <a:cs typeface="Poppins"/>
                  <a:sym typeface="Poppins"/>
                </a:rPr>
                <a:t>@esu.online</a:t>
              </a:r>
              <a:endParaRPr b="0" i="0" sz="2700" u="none" cap="none" strike="noStrike">
                <a:solidFill>
                  <a:srgbClr val="000000"/>
                </a:solidFill>
                <a:latin typeface="Poppins"/>
                <a:ea typeface="Poppins"/>
                <a:cs typeface="Poppins"/>
                <a:sym typeface="Poppins"/>
              </a:endParaRPr>
            </a:p>
          </p:txBody>
        </p:sp>
      </p:grpSp>
      <p:grpSp>
        <p:nvGrpSpPr>
          <p:cNvPr id="209" name="Google Shape;209;g2f113693c1b_0_1098"/>
          <p:cNvGrpSpPr/>
          <p:nvPr/>
        </p:nvGrpSpPr>
        <p:grpSpPr>
          <a:xfrm>
            <a:off x="9120295" y="3054935"/>
            <a:ext cx="6007109" cy="1010419"/>
            <a:chOff x="0" y="0"/>
            <a:chExt cx="8009478" cy="1347225"/>
          </a:xfrm>
        </p:grpSpPr>
        <p:sp>
          <p:nvSpPr>
            <p:cNvPr id="210" name="Google Shape;210;g2f113693c1b_0_1098"/>
            <p:cNvSpPr/>
            <p:nvPr/>
          </p:nvSpPr>
          <p:spPr>
            <a:xfrm>
              <a:off x="990243" y="131217"/>
              <a:ext cx="7019235" cy="1084791"/>
            </a:xfrm>
            <a:custGeom>
              <a:rect b="b" l="l" r="r" t="t"/>
              <a:pathLst>
                <a:path extrusionOk="0" h="1084791" w="7019235">
                  <a:moveTo>
                    <a:pt x="0" y="0"/>
                  </a:moveTo>
                  <a:lnTo>
                    <a:pt x="7019235" y="0"/>
                  </a:lnTo>
                  <a:lnTo>
                    <a:pt x="7019235" y="1084791"/>
                  </a:lnTo>
                  <a:lnTo>
                    <a:pt x="0" y="1084791"/>
                  </a:lnTo>
                  <a:lnTo>
                    <a:pt x="0" y="0"/>
                  </a:lnTo>
                  <a:close/>
                </a:path>
              </a:pathLst>
            </a:custGeom>
            <a:blipFill rotWithShape="1">
              <a:blip r:embed="rId4">
                <a:alphaModFix/>
              </a:blip>
              <a:stretch>
                <a:fillRect b="0" l="0" r="0" t="0"/>
              </a:stretch>
            </a:blipFill>
            <a:ln>
              <a:noFill/>
            </a:ln>
          </p:spPr>
        </p:sp>
        <p:sp>
          <p:nvSpPr>
            <p:cNvPr id="211" name="Google Shape;211;g2f113693c1b_0_1098"/>
            <p:cNvSpPr/>
            <p:nvPr/>
          </p:nvSpPr>
          <p:spPr>
            <a:xfrm>
              <a:off x="0" y="0"/>
              <a:ext cx="1347225" cy="1347225"/>
            </a:xfrm>
            <a:custGeom>
              <a:rect b="b" l="l" r="r" t="t"/>
              <a:pathLst>
                <a:path extrusionOk="0" h="1347225" w="1347225">
                  <a:moveTo>
                    <a:pt x="0" y="0"/>
                  </a:moveTo>
                  <a:lnTo>
                    <a:pt x="1347225" y="0"/>
                  </a:lnTo>
                  <a:lnTo>
                    <a:pt x="1347225" y="1347225"/>
                  </a:lnTo>
                  <a:lnTo>
                    <a:pt x="0" y="1347225"/>
                  </a:lnTo>
                  <a:lnTo>
                    <a:pt x="0" y="0"/>
                  </a:lnTo>
                  <a:close/>
                </a:path>
              </a:pathLst>
            </a:custGeom>
            <a:blipFill rotWithShape="1">
              <a:blip r:embed="rId9">
                <a:alphaModFix/>
              </a:blip>
              <a:stretch>
                <a:fillRect b="0" l="0" r="0" t="0"/>
              </a:stretch>
            </a:blipFill>
            <a:ln cap="sq" cmpd="sng" w="38100">
              <a:solidFill>
                <a:srgbClr val="FFFFFF"/>
              </a:solidFill>
              <a:prstDash val="solid"/>
              <a:miter lim="8000"/>
              <a:headEnd len="sm" w="sm" type="none"/>
              <a:tailEnd len="sm" w="sm" type="none"/>
            </a:ln>
          </p:spPr>
        </p:sp>
        <p:sp>
          <p:nvSpPr>
            <p:cNvPr id="212" name="Google Shape;212;g2f113693c1b_0_1098"/>
            <p:cNvSpPr txBox="1"/>
            <p:nvPr/>
          </p:nvSpPr>
          <p:spPr>
            <a:xfrm>
              <a:off x="1361223" y="303853"/>
              <a:ext cx="5286900" cy="554100"/>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Clr>
                  <a:srgbClr val="000000"/>
                </a:buClr>
                <a:buSzPts val="2700"/>
                <a:buFont typeface="Arial"/>
                <a:buNone/>
              </a:pPr>
              <a:r>
                <a:rPr b="0" i="0" lang="en-US" sz="2700" u="none" cap="none" strike="noStrike">
                  <a:solidFill>
                    <a:srgbClr val="000000"/>
                  </a:solidFill>
                  <a:latin typeface="Poppins"/>
                  <a:ea typeface="Poppins"/>
                  <a:cs typeface="Poppins"/>
                  <a:sym typeface="Poppins"/>
                </a:rPr>
                <a:t>@Europeanstudents</a:t>
              </a:r>
              <a:endParaRPr b="0" i="0" sz="2700" u="none" cap="none" strike="noStrike">
                <a:solidFill>
                  <a:srgbClr val="000000"/>
                </a:solidFill>
                <a:latin typeface="Poppins"/>
                <a:ea typeface="Poppins"/>
                <a:cs typeface="Poppins"/>
                <a:sym typeface="Poppins"/>
              </a:endParaRPr>
            </a:p>
          </p:txBody>
        </p:sp>
      </p:grpSp>
      <p:grpSp>
        <p:nvGrpSpPr>
          <p:cNvPr id="213" name="Google Shape;213;g2f113693c1b_0_1098"/>
          <p:cNvGrpSpPr/>
          <p:nvPr/>
        </p:nvGrpSpPr>
        <p:grpSpPr>
          <a:xfrm>
            <a:off x="-185009" y="-24449"/>
            <a:ext cx="5190709" cy="10392157"/>
            <a:chOff x="63500" y="268986"/>
            <a:chExt cx="7612126" cy="15240001"/>
          </a:xfrm>
        </p:grpSpPr>
        <p:sp>
          <p:nvSpPr>
            <p:cNvPr id="214" name="Google Shape;214;g2f113693c1b_0_1098"/>
            <p:cNvSpPr/>
            <p:nvPr/>
          </p:nvSpPr>
          <p:spPr>
            <a:xfrm>
              <a:off x="74422" y="268986"/>
              <a:ext cx="7600950" cy="15240001"/>
            </a:xfrm>
            <a:custGeom>
              <a:rect b="b" l="l" r="r" t="t"/>
              <a:pathLst>
                <a:path extrusionOk="0" h="15240001" w="7600950">
                  <a:moveTo>
                    <a:pt x="0" y="0"/>
                  </a:moveTo>
                  <a:lnTo>
                    <a:pt x="0" y="15240001"/>
                  </a:lnTo>
                  <a:lnTo>
                    <a:pt x="7600950" y="15240001"/>
                  </a:lnTo>
                  <a:lnTo>
                    <a:pt x="7600950" y="0"/>
                  </a:lnTo>
                  <a:close/>
                </a:path>
              </a:pathLst>
            </a:custGeom>
            <a:solidFill>
              <a:srgbClr val="EDE9E9"/>
            </a:solidFill>
            <a:ln>
              <a:noFill/>
            </a:ln>
          </p:spPr>
        </p:sp>
        <p:sp>
          <p:nvSpPr>
            <p:cNvPr id="215" name="Google Shape;215;g2f113693c1b_0_1098"/>
            <p:cNvSpPr/>
            <p:nvPr/>
          </p:nvSpPr>
          <p:spPr>
            <a:xfrm>
              <a:off x="63500" y="11601450"/>
              <a:ext cx="7612126" cy="3661919"/>
            </a:xfrm>
            <a:custGeom>
              <a:rect b="b" l="l" r="r" t="t"/>
              <a:pathLst>
                <a:path extrusionOk="0" h="3661919" w="7612126">
                  <a:moveTo>
                    <a:pt x="78232" y="0"/>
                  </a:moveTo>
                  <a:cubicBezTo>
                    <a:pt x="73406" y="0"/>
                    <a:pt x="68580" y="254"/>
                    <a:pt x="60325" y="762"/>
                  </a:cubicBezTo>
                  <a:lnTo>
                    <a:pt x="0" y="3810"/>
                  </a:lnTo>
                  <a:lnTo>
                    <a:pt x="0" y="568325"/>
                  </a:lnTo>
                  <a:lnTo>
                    <a:pt x="78232" y="565531"/>
                  </a:lnTo>
                  <a:cubicBezTo>
                    <a:pt x="185674" y="565531"/>
                    <a:pt x="536067" y="599313"/>
                    <a:pt x="536067" y="1034669"/>
                  </a:cubicBezTo>
                  <a:lnTo>
                    <a:pt x="536067" y="1728090"/>
                  </a:lnTo>
                  <a:lnTo>
                    <a:pt x="537718" y="2643887"/>
                  </a:lnTo>
                  <a:cubicBezTo>
                    <a:pt x="537718" y="2895093"/>
                    <a:pt x="612394" y="3101214"/>
                    <a:pt x="733298" y="3260472"/>
                  </a:cubicBezTo>
                  <a:cubicBezTo>
                    <a:pt x="932688" y="3525013"/>
                    <a:pt x="1259078" y="3661411"/>
                    <a:pt x="1583309" y="3661919"/>
                  </a:cubicBezTo>
                  <a:lnTo>
                    <a:pt x="1587500" y="3661919"/>
                  </a:lnTo>
                  <a:cubicBezTo>
                    <a:pt x="2099437" y="3661031"/>
                    <a:pt x="2616581" y="3319019"/>
                    <a:pt x="2626995" y="2666239"/>
                  </a:cubicBezTo>
                  <a:lnTo>
                    <a:pt x="2628138" y="2294128"/>
                  </a:lnTo>
                  <a:lnTo>
                    <a:pt x="2628138" y="2294128"/>
                  </a:lnTo>
                  <a:lnTo>
                    <a:pt x="2628138" y="1072515"/>
                  </a:lnTo>
                  <a:cubicBezTo>
                    <a:pt x="2628138" y="637286"/>
                    <a:pt x="2975610" y="603377"/>
                    <a:pt x="3082163" y="603377"/>
                  </a:cubicBezTo>
                  <a:cubicBezTo>
                    <a:pt x="3179445" y="603377"/>
                    <a:pt x="3476117" y="631190"/>
                    <a:pt x="3531108" y="959993"/>
                  </a:cubicBezTo>
                  <a:cubicBezTo>
                    <a:pt x="3536696" y="993649"/>
                    <a:pt x="3539617" y="1030478"/>
                    <a:pt x="3539617" y="1070737"/>
                  </a:cubicBezTo>
                  <a:lnTo>
                    <a:pt x="3539871" y="1176020"/>
                  </a:lnTo>
                  <a:lnTo>
                    <a:pt x="3539871" y="1664461"/>
                  </a:lnTo>
                  <a:lnTo>
                    <a:pt x="3539617" y="1664461"/>
                  </a:lnTo>
                  <a:lnTo>
                    <a:pt x="3543935" y="2666237"/>
                  </a:lnTo>
                  <a:cubicBezTo>
                    <a:pt x="3554476" y="3319906"/>
                    <a:pt x="4074795" y="3661918"/>
                    <a:pt x="4589399" y="3661918"/>
                  </a:cubicBezTo>
                  <a:cubicBezTo>
                    <a:pt x="5107305" y="3661918"/>
                    <a:pt x="5631561" y="3313049"/>
                    <a:pt x="5631561" y="2646172"/>
                  </a:cubicBezTo>
                  <a:lnTo>
                    <a:pt x="5631561" y="2644648"/>
                  </a:lnTo>
                  <a:cubicBezTo>
                    <a:pt x="5631561" y="2644394"/>
                    <a:pt x="5631561" y="2644139"/>
                    <a:pt x="5631561" y="2643885"/>
                  </a:cubicBezTo>
                  <a:lnTo>
                    <a:pt x="5631561" y="1051306"/>
                  </a:lnTo>
                  <a:lnTo>
                    <a:pt x="5631307" y="1051306"/>
                  </a:lnTo>
                  <a:cubicBezTo>
                    <a:pt x="5641848" y="635127"/>
                    <a:pt x="5979542" y="601600"/>
                    <a:pt x="6084316" y="601600"/>
                  </a:cubicBezTo>
                  <a:cubicBezTo>
                    <a:pt x="6191758" y="601600"/>
                    <a:pt x="6542151" y="635381"/>
                    <a:pt x="6542151" y="1070738"/>
                  </a:cubicBezTo>
                  <a:lnTo>
                    <a:pt x="6540627" y="1600836"/>
                  </a:lnTo>
                  <a:lnTo>
                    <a:pt x="6540627" y="1799972"/>
                  </a:lnTo>
                  <a:lnTo>
                    <a:pt x="6540373" y="1799972"/>
                  </a:lnTo>
                  <a:lnTo>
                    <a:pt x="6540373" y="2641729"/>
                  </a:lnTo>
                  <a:cubicBezTo>
                    <a:pt x="6540373" y="2704340"/>
                    <a:pt x="6544945" y="2764030"/>
                    <a:pt x="6553835" y="2821053"/>
                  </a:cubicBezTo>
                  <a:cubicBezTo>
                    <a:pt x="6638163" y="3372360"/>
                    <a:pt x="7115048" y="3659507"/>
                    <a:pt x="7586599" y="3659507"/>
                  </a:cubicBezTo>
                  <a:cubicBezTo>
                    <a:pt x="7595108" y="3659507"/>
                    <a:pt x="7603617" y="3659380"/>
                    <a:pt x="7612126" y="3659253"/>
                  </a:cubicBezTo>
                  <a:lnTo>
                    <a:pt x="7612126" y="3659253"/>
                  </a:lnTo>
                  <a:lnTo>
                    <a:pt x="7612126" y="3091309"/>
                  </a:lnTo>
                  <a:lnTo>
                    <a:pt x="7612126" y="3091309"/>
                  </a:lnTo>
                  <a:cubicBezTo>
                    <a:pt x="7602474" y="3091817"/>
                    <a:pt x="7593838" y="3091945"/>
                    <a:pt x="7586345" y="3091945"/>
                  </a:cubicBezTo>
                  <a:cubicBezTo>
                    <a:pt x="7487538" y="3091945"/>
                    <a:pt x="7182738" y="3063242"/>
                    <a:pt x="7134987" y="2719200"/>
                  </a:cubicBezTo>
                  <a:cubicBezTo>
                    <a:pt x="7131050" y="2690116"/>
                    <a:pt x="7128891" y="2658748"/>
                    <a:pt x="7128891" y="2624965"/>
                  </a:cubicBezTo>
                  <a:lnTo>
                    <a:pt x="7129273" y="2291336"/>
                  </a:lnTo>
                  <a:lnTo>
                    <a:pt x="7130162" y="1799974"/>
                  </a:lnTo>
                  <a:lnTo>
                    <a:pt x="7129654" y="1799974"/>
                  </a:lnTo>
                  <a:lnTo>
                    <a:pt x="7130416" y="1051817"/>
                  </a:lnTo>
                  <a:cubicBezTo>
                    <a:pt x="7130416" y="385067"/>
                    <a:pt x="6604255" y="36071"/>
                    <a:pt x="6084444" y="36071"/>
                  </a:cubicBezTo>
                  <a:cubicBezTo>
                    <a:pt x="5566538" y="36071"/>
                    <a:pt x="5042282" y="384940"/>
                    <a:pt x="5042282" y="1051817"/>
                  </a:cubicBezTo>
                  <a:lnTo>
                    <a:pt x="5042282" y="2335279"/>
                  </a:lnTo>
                  <a:lnTo>
                    <a:pt x="5043552" y="2622680"/>
                  </a:lnTo>
                  <a:lnTo>
                    <a:pt x="5043552" y="2625601"/>
                  </a:lnTo>
                  <a:cubicBezTo>
                    <a:pt x="5043171" y="3060195"/>
                    <a:pt x="4695953" y="3093977"/>
                    <a:pt x="4589527" y="3093977"/>
                  </a:cubicBezTo>
                  <a:cubicBezTo>
                    <a:pt x="4482085" y="3093977"/>
                    <a:pt x="4131692" y="3060195"/>
                    <a:pt x="4131692" y="2624840"/>
                  </a:cubicBezTo>
                  <a:lnTo>
                    <a:pt x="4131692" y="2620902"/>
                  </a:lnTo>
                  <a:lnTo>
                    <a:pt x="4131692" y="1687579"/>
                  </a:lnTo>
                  <a:lnTo>
                    <a:pt x="4131946" y="1687579"/>
                  </a:lnTo>
                  <a:lnTo>
                    <a:pt x="4128136" y="1053468"/>
                  </a:lnTo>
                  <a:cubicBezTo>
                    <a:pt x="4128136" y="990603"/>
                    <a:pt x="4123437" y="930532"/>
                    <a:pt x="4114547" y="873255"/>
                  </a:cubicBezTo>
                  <a:cubicBezTo>
                    <a:pt x="4029711" y="322711"/>
                    <a:pt x="3553207" y="35944"/>
                    <a:pt x="3082037" y="35944"/>
                  </a:cubicBezTo>
                  <a:cubicBezTo>
                    <a:pt x="2564131" y="35944"/>
                    <a:pt x="2039875" y="384813"/>
                    <a:pt x="2039875" y="1051690"/>
                  </a:cubicBezTo>
                  <a:lnTo>
                    <a:pt x="2038859" y="1831342"/>
                  </a:lnTo>
                  <a:lnTo>
                    <a:pt x="2038097" y="2286764"/>
                  </a:lnTo>
                  <a:lnTo>
                    <a:pt x="2038097" y="2286764"/>
                  </a:lnTo>
                  <a:lnTo>
                    <a:pt x="2038097" y="2288797"/>
                  </a:lnTo>
                  <a:lnTo>
                    <a:pt x="2038097" y="2294004"/>
                  </a:lnTo>
                  <a:lnTo>
                    <a:pt x="2038097" y="2294004"/>
                  </a:lnTo>
                  <a:lnTo>
                    <a:pt x="2038224" y="2317372"/>
                  </a:lnTo>
                  <a:lnTo>
                    <a:pt x="2037843" y="2624838"/>
                  </a:lnTo>
                  <a:cubicBezTo>
                    <a:pt x="2037843" y="3060067"/>
                    <a:pt x="1690371" y="3093975"/>
                    <a:pt x="1583818" y="3093975"/>
                  </a:cubicBezTo>
                  <a:cubicBezTo>
                    <a:pt x="1511809" y="3093975"/>
                    <a:pt x="1330326" y="3078736"/>
                    <a:pt x="1218693" y="2937258"/>
                  </a:cubicBezTo>
                  <a:cubicBezTo>
                    <a:pt x="1164972" y="2867916"/>
                    <a:pt x="1127761" y="2768856"/>
                    <a:pt x="1127761" y="2627250"/>
                  </a:cubicBezTo>
                  <a:lnTo>
                    <a:pt x="1127761" y="1684275"/>
                  </a:lnTo>
                  <a:lnTo>
                    <a:pt x="1125983" y="1684275"/>
                  </a:lnTo>
                  <a:lnTo>
                    <a:pt x="1125983" y="1079373"/>
                  </a:lnTo>
                  <a:lnTo>
                    <a:pt x="1124459" y="1079373"/>
                  </a:lnTo>
                  <a:lnTo>
                    <a:pt x="1124459" y="1015746"/>
                  </a:lnTo>
                  <a:cubicBezTo>
                    <a:pt x="1124459" y="348869"/>
                    <a:pt x="598298" y="0"/>
                    <a:pt x="78487" y="0"/>
                  </a:cubicBezTo>
                  <a:close/>
                </a:path>
              </a:pathLst>
            </a:custGeom>
            <a:solidFill>
              <a:srgbClr val="F6A03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6" name="Google Shape;216;g2f113693c1b_0_1098"/>
          <p:cNvSpPr/>
          <p:nvPr/>
        </p:nvSpPr>
        <p:spPr>
          <a:xfrm>
            <a:off x="1028700" y="1070584"/>
            <a:ext cx="6140091" cy="1765276"/>
          </a:xfrm>
          <a:custGeom>
            <a:rect b="b" l="l" r="r" t="t"/>
            <a:pathLst>
              <a:path extrusionOk="0" h="1765276" w="6140091">
                <a:moveTo>
                  <a:pt x="0" y="0"/>
                </a:moveTo>
                <a:lnTo>
                  <a:pt x="6140091" y="0"/>
                </a:lnTo>
                <a:lnTo>
                  <a:pt x="6140091" y="1765276"/>
                </a:lnTo>
                <a:lnTo>
                  <a:pt x="0" y="1765276"/>
                </a:lnTo>
                <a:lnTo>
                  <a:pt x="0" y="0"/>
                </a:lnTo>
                <a:close/>
              </a:path>
            </a:pathLst>
          </a:custGeom>
          <a:blipFill rotWithShape="1">
            <a:blip r:embed="rId10">
              <a:alphaModFix/>
            </a:blip>
            <a:stretch>
              <a:fillRect b="0" l="0" r="0" t="0"/>
            </a:stretch>
          </a:blipFill>
          <a:ln>
            <a:noFill/>
          </a:ln>
        </p:spPr>
      </p:sp>
      <p:sp>
        <p:nvSpPr>
          <p:cNvPr id="217" name="Google Shape;217;g2f113693c1b_0_1098"/>
          <p:cNvSpPr txBox="1"/>
          <p:nvPr/>
        </p:nvSpPr>
        <p:spPr>
          <a:xfrm>
            <a:off x="8343947" y="1175327"/>
            <a:ext cx="7559700" cy="1416000"/>
          </a:xfrm>
          <a:prstGeom prst="rect">
            <a:avLst/>
          </a:prstGeom>
          <a:noFill/>
          <a:ln>
            <a:noFill/>
          </a:ln>
        </p:spPr>
        <p:txBody>
          <a:bodyPr anchorCtr="0" anchor="t" bIns="0" lIns="0" spcFirstLastPara="1" rIns="0" wrap="square" tIns="0">
            <a:spAutoFit/>
          </a:bodyPr>
          <a:lstStyle/>
          <a:p>
            <a:pPr indent="0" lvl="0" marL="0" marR="0" rtl="0" algn="ctr">
              <a:lnSpc>
                <a:spcPct val="92002"/>
              </a:lnSpc>
              <a:spcBef>
                <a:spcPts val="0"/>
              </a:spcBef>
              <a:spcAft>
                <a:spcPts val="0"/>
              </a:spcAft>
              <a:buClr>
                <a:srgbClr val="000000"/>
              </a:buClr>
              <a:buSzPts val="10000"/>
              <a:buFont typeface="Arial"/>
              <a:buNone/>
            </a:pPr>
            <a:r>
              <a:rPr b="1" i="0" lang="en-US" sz="10000" u="none" cap="none" strike="noStrike">
                <a:solidFill>
                  <a:srgbClr val="191919"/>
                </a:solidFill>
                <a:latin typeface="Poppins"/>
                <a:ea typeface="Poppins"/>
                <a:cs typeface="Poppins"/>
                <a:sym typeface="Poppins"/>
              </a:rPr>
              <a:t>Follow us !</a:t>
            </a:r>
            <a:endParaRPr b="1" i="0" sz="10000" u="none" cap="none" strike="noStrike">
              <a:solidFill>
                <a:srgbClr val="000000"/>
              </a:solidFill>
              <a:latin typeface="Poppins"/>
              <a:ea typeface="Poppins"/>
              <a:cs typeface="Poppins"/>
              <a:sym typeface="Poppins"/>
            </a:endParaRPr>
          </a:p>
        </p:txBody>
      </p:sp>
    </p:spTree>
  </p:cSld>
  <p:clrMapOvr>
    <a:masterClrMapping/>
  </p:clrMapOvr>
  <p:transition spd="slow">
    <p:push/>
  </p:transition>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